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FF3399"/>
    <a:srgbClr val="CC66FF"/>
    <a:srgbClr val="12B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accent2">
                    <a:lumMod val="50000"/>
                  </a:schemeClr>
                </a:solidFill>
                <a:latin typeface="+mn-lt"/>
                <a:ea typeface="+mn-ea"/>
                <a:cs typeface="+mn-cs"/>
              </a:defRPr>
            </a:pPr>
            <a:r>
              <a:rPr lang="lt-LT" sz="2000" b="1" dirty="0">
                <a:solidFill>
                  <a:schemeClr val="accent2">
                    <a:lumMod val="50000"/>
                  </a:schemeClr>
                </a:solidFill>
              </a:rPr>
              <a:t>Darbuotojai, užpildę tyrimo anketą</a:t>
            </a:r>
            <a:endParaRPr lang="en-US" sz="2000" b="1" dirty="0">
              <a:solidFill>
                <a:schemeClr val="accent2">
                  <a:lumMod val="50000"/>
                </a:schemeClr>
              </a:solidFill>
            </a:endParaRPr>
          </a:p>
        </c:rich>
      </c:tx>
      <c:layout>
        <c:manualLayout>
          <c:xMode val="edge"/>
          <c:yMode val="edge"/>
          <c:x val="0.13307044307602486"/>
          <c:y val="9.4352344510806373E-4"/>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accent2">
                  <a:lumMod val="50000"/>
                </a:schemeClr>
              </a:solidFill>
              <a:latin typeface="+mn-lt"/>
              <a:ea typeface="+mn-ea"/>
              <a:cs typeface="+mn-cs"/>
            </a:defRPr>
          </a:pPr>
          <a:endParaRPr lang="lt-LT"/>
        </a:p>
      </c:txPr>
    </c:title>
    <c:autoTitleDeleted val="0"/>
    <c:plotArea>
      <c:layout>
        <c:manualLayout>
          <c:layoutTarget val="inner"/>
          <c:xMode val="edge"/>
          <c:yMode val="edge"/>
          <c:x val="0.10987744990046602"/>
          <c:y val="0.24066788106509213"/>
          <c:w val="0.8138108012897548"/>
          <c:h val="0.73732202789843038"/>
        </c:manualLayout>
      </c:layout>
      <c:barChart>
        <c:barDir val="col"/>
        <c:grouping val="stacked"/>
        <c:varyColors val="1"/>
        <c:ser>
          <c:idx val="0"/>
          <c:order val="0"/>
          <c:tx>
            <c:strRef>
              <c:f>Lapas1!$B$1</c:f>
              <c:strCache>
                <c:ptCount val="1"/>
                <c:pt idx="0">
                  <c:v>Stulpelis2</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4-0C95-4E4D-9E63-769755E41F64}"/>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0C95-4E4D-9E63-769755E41F64}"/>
              </c:ext>
            </c:extLst>
          </c:dPt>
          <c:dLbls>
            <c:spPr>
              <a:noFill/>
              <a:ln>
                <a:noFill/>
              </a:ln>
              <a:effectLst/>
            </c:spPr>
            <c:txPr>
              <a:bodyPr rot="0" spcFirstLastPara="1" vertOverflow="overflow" horzOverflow="overflow" vert="horz" wrap="non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Lapas1!$A$2:$A$3</c:f>
              <c:strCache>
                <c:ptCount val="2"/>
                <c:pt idx="0">
                  <c:v>2021 m.</c:v>
                </c:pt>
                <c:pt idx="1">
                  <c:v>2023 m.</c:v>
                </c:pt>
              </c:strCache>
            </c:strRef>
          </c:cat>
          <c:val>
            <c:numRef>
              <c:f>Lapas1!$B$2:$B$3</c:f>
              <c:numCache>
                <c:formatCode>0%</c:formatCode>
                <c:ptCount val="2"/>
                <c:pt idx="0">
                  <c:v>0.88</c:v>
                </c:pt>
                <c:pt idx="1">
                  <c:v>0.76</c:v>
                </c:pt>
              </c:numCache>
            </c:numRef>
          </c:val>
          <c:extLst>
            <c:ext xmlns:c16="http://schemas.microsoft.com/office/drawing/2014/chart" uri="{C3380CC4-5D6E-409C-BE32-E72D297353CC}">
              <c16:uniqueId val="{00000000-0C95-4E4D-9E63-769755E41F64}"/>
            </c:ext>
          </c:extLst>
        </c:ser>
        <c:dLbls>
          <c:dLblPos val="ctr"/>
          <c:showLegendKey val="0"/>
          <c:showVal val="1"/>
          <c:showCatName val="0"/>
          <c:showSerName val="0"/>
          <c:showPercent val="0"/>
          <c:showBubbleSize val="0"/>
        </c:dLbls>
        <c:gapWidth val="150"/>
        <c:overlap val="100"/>
        <c:axId val="345351576"/>
        <c:axId val="345353016"/>
      </c:barChart>
      <c:dateAx>
        <c:axId val="34535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1" i="0" u="none" strike="noStrike" kern="1200" baseline="0">
                <a:solidFill>
                  <a:schemeClr val="accent2">
                    <a:lumMod val="50000"/>
                  </a:schemeClr>
                </a:solidFill>
                <a:latin typeface="+mn-lt"/>
                <a:ea typeface="+mn-ea"/>
                <a:cs typeface="+mn-cs"/>
              </a:defRPr>
            </a:pPr>
            <a:endParaRPr lang="lt-LT"/>
          </a:p>
        </c:txPr>
        <c:crossAx val="345353016"/>
        <c:crossesAt val="100"/>
        <c:auto val="0"/>
        <c:lblOffset val="100"/>
        <c:baseTimeUnit val="days"/>
      </c:dateAx>
      <c:valAx>
        <c:axId val="34535301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50000"/>
                  </a:schemeClr>
                </a:solidFill>
                <a:latin typeface="+mn-lt"/>
                <a:ea typeface="+mn-ea"/>
                <a:cs typeface="+mn-cs"/>
              </a:defRPr>
            </a:pPr>
            <a:endParaRPr lang="lt-LT"/>
          </a:p>
        </c:txPr>
        <c:crossAx val="345351576"/>
        <c:crossesAt val="1"/>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accent2">
                  <a:lumMod val="50000"/>
                </a:schemeClr>
              </a:solidFill>
              <a:latin typeface="+mn-lt"/>
              <a:ea typeface="+mn-ea"/>
              <a:cs typeface="+mn-cs"/>
            </a:defRPr>
          </a:pPr>
          <a:endParaRPr lang="lt-LT"/>
        </a:p>
      </c:txPr>
    </c:title>
    <c:autoTitleDeleted val="0"/>
    <c:plotArea>
      <c:layout/>
      <c:barChart>
        <c:barDir val="col"/>
        <c:grouping val="stacked"/>
        <c:varyColors val="0"/>
        <c:ser>
          <c:idx val="0"/>
          <c:order val="0"/>
          <c:tx>
            <c:strRef>
              <c:f>Lapas1!$B$1</c:f>
              <c:strCache>
                <c:ptCount val="1"/>
                <c:pt idx="0">
                  <c:v>Kaip manote, ar Centre yra paplitusi situacija, kai Centro darbuotojams norima papildomai atsilyginti?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ln>
                      <a:noFill/>
                    </a:ln>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Taip, paplitusi</c:v>
                </c:pt>
                <c:pt idx="1">
                  <c:v>Ne, nepaplitusi</c:v>
                </c:pt>
                <c:pt idx="2">
                  <c:v>Negaliu atsakyti (nežinau)</c:v>
                </c:pt>
              </c:strCache>
            </c:strRef>
          </c:cat>
          <c:val>
            <c:numRef>
              <c:f>Lapas1!$B$2:$B$4</c:f>
              <c:numCache>
                <c:formatCode>General</c:formatCode>
                <c:ptCount val="3"/>
                <c:pt idx="0">
                  <c:v>1</c:v>
                </c:pt>
                <c:pt idx="1">
                  <c:v>24</c:v>
                </c:pt>
                <c:pt idx="2">
                  <c:v>12</c:v>
                </c:pt>
              </c:numCache>
            </c:numRef>
          </c:val>
          <c:extLst>
            <c:ext xmlns:c16="http://schemas.microsoft.com/office/drawing/2014/chart" uri="{C3380CC4-5D6E-409C-BE32-E72D297353CC}">
              <c16:uniqueId val="{00000000-4ABF-46BD-859C-FD3B09002BDB}"/>
            </c:ext>
          </c:extLst>
        </c:ser>
        <c:dLbls>
          <c:showLegendKey val="0"/>
          <c:showVal val="0"/>
          <c:showCatName val="0"/>
          <c:showSerName val="0"/>
          <c:showPercent val="0"/>
          <c:showBubbleSize val="0"/>
        </c:dLbls>
        <c:gapWidth val="150"/>
        <c:overlap val="100"/>
        <c:axId val="272555688"/>
        <c:axId val="272558928"/>
      </c:barChart>
      <c:catAx>
        <c:axId val="272555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crossAx val="272558928"/>
        <c:crosses val="autoZero"/>
        <c:auto val="1"/>
        <c:lblAlgn val="ctr"/>
        <c:lblOffset val="100"/>
        <c:noMultiLvlLbl val="0"/>
      </c:catAx>
      <c:valAx>
        <c:axId val="272558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272555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1237414829776954"/>
          <c:y val="1.963190436943843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accent2">
                  <a:lumMod val="50000"/>
                </a:schemeClr>
              </a:solidFill>
              <a:latin typeface="+mn-lt"/>
              <a:ea typeface="+mn-ea"/>
              <a:cs typeface="+mn-cs"/>
            </a:defRPr>
          </a:pPr>
          <a:endParaRPr lang="lt-LT"/>
        </a:p>
      </c:txPr>
    </c:title>
    <c:autoTitleDeleted val="0"/>
    <c:plotArea>
      <c:layout/>
      <c:barChart>
        <c:barDir val="col"/>
        <c:grouping val="stacked"/>
        <c:varyColors val="0"/>
        <c:ser>
          <c:idx val="0"/>
          <c:order val="0"/>
          <c:tx>
            <c:strRef>
              <c:f>Lapas1!$B$1</c:f>
              <c:strCache>
                <c:ptCount val="1"/>
                <c:pt idx="0">
                  <c:v>Ar yra buvę situacijų, kai Jums ar Jūsų kolegai buvo siūlomas kyšis ar buvote kitaip darbe susidūrę su korupcija?</c:v>
                </c:pt>
              </c:strCache>
            </c:strRef>
          </c:tx>
          <c:spPr>
            <a:solidFill>
              <a:schemeClr val="accent1">
                <a:lumMod val="75000"/>
              </a:schemeClr>
            </a:solidFill>
            <a:ln>
              <a:noFill/>
            </a:ln>
            <a:effectLst/>
          </c:spPr>
          <c:invertIfNegative val="0"/>
          <c:dLbls>
            <c:spPr>
              <a:noFill/>
              <a:ln>
                <a:noFill/>
              </a:ln>
              <a:effectLst/>
            </c:spPr>
            <c:txPr>
              <a:bodyPr rot="0" spcFirstLastPara="1" vertOverflow="ellipsis" horzOverflow="clip" vert="horz" wrap="non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Lapas1!$A$2:$A$3</c:f>
              <c:strCache>
                <c:ptCount val="2"/>
                <c:pt idx="0">
                  <c:v>Taip, yra buvę</c:v>
                </c:pt>
                <c:pt idx="1">
                  <c:v>Ne, nėra buvę</c:v>
                </c:pt>
              </c:strCache>
            </c:strRef>
          </c:cat>
          <c:val>
            <c:numRef>
              <c:f>Lapas1!$B$2:$B$3</c:f>
              <c:numCache>
                <c:formatCode>General</c:formatCode>
                <c:ptCount val="2"/>
                <c:pt idx="0">
                  <c:v>0</c:v>
                </c:pt>
                <c:pt idx="1">
                  <c:v>37</c:v>
                </c:pt>
              </c:numCache>
            </c:numRef>
          </c:val>
          <c:extLst>
            <c:ext xmlns:c16="http://schemas.microsoft.com/office/drawing/2014/chart" uri="{C3380CC4-5D6E-409C-BE32-E72D297353CC}">
              <c16:uniqueId val="{00000000-4E67-49C1-A131-9B2141352A07}"/>
            </c:ext>
          </c:extLst>
        </c:ser>
        <c:dLbls>
          <c:showLegendKey val="0"/>
          <c:showVal val="0"/>
          <c:showCatName val="0"/>
          <c:showSerName val="0"/>
          <c:showPercent val="0"/>
          <c:showBubbleSize val="0"/>
        </c:dLbls>
        <c:gapWidth val="150"/>
        <c:overlap val="100"/>
        <c:axId val="60948312"/>
        <c:axId val="60948672"/>
      </c:barChart>
      <c:catAx>
        <c:axId val="6094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crossAx val="60948672"/>
        <c:crosses val="autoZero"/>
        <c:auto val="1"/>
        <c:lblAlgn val="ctr"/>
        <c:lblOffset val="100"/>
        <c:noMultiLvlLbl val="0"/>
      </c:catAx>
      <c:valAx>
        <c:axId val="60948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60948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50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Jeigu ateityje susidurtumėte su korupcijos apraiškomis darbe, ar apie tai praneštumėtė?</c:v>
                </c:pt>
              </c:strCache>
            </c:strRef>
          </c:tx>
          <c:spPr>
            <a:ln w="12700">
              <a:solidFill>
                <a:schemeClr val="accent2">
                  <a:lumMod val="50000"/>
                </a:schemeClr>
              </a:solidFill>
            </a:ln>
          </c:spPr>
          <c:dPt>
            <c:idx val="0"/>
            <c:bubble3D val="0"/>
            <c:spPr>
              <a:solidFill>
                <a:schemeClr val="accent1"/>
              </a:solidFill>
              <a:ln w="12700">
                <a:solidFill>
                  <a:schemeClr val="accent2">
                    <a:lumMod val="50000"/>
                  </a:schemeClr>
                </a:solidFill>
              </a:ln>
              <a:effectLst/>
            </c:spPr>
            <c:extLst>
              <c:ext xmlns:c16="http://schemas.microsoft.com/office/drawing/2014/chart" uri="{C3380CC4-5D6E-409C-BE32-E72D297353CC}">
                <c16:uniqueId val="{00000001-FBE4-4582-BE15-45B6719F75F5}"/>
              </c:ext>
            </c:extLst>
          </c:dPt>
          <c:dPt>
            <c:idx val="1"/>
            <c:bubble3D val="0"/>
            <c:spPr>
              <a:solidFill>
                <a:schemeClr val="accent2"/>
              </a:solidFill>
              <a:ln w="12700">
                <a:solidFill>
                  <a:schemeClr val="accent2">
                    <a:lumMod val="50000"/>
                  </a:schemeClr>
                </a:solidFill>
              </a:ln>
              <a:effectLst/>
            </c:spPr>
            <c:extLst>
              <c:ext xmlns:c16="http://schemas.microsoft.com/office/drawing/2014/chart" uri="{C3380CC4-5D6E-409C-BE32-E72D297353CC}">
                <c16:uniqueId val="{00000003-FBE4-4582-BE15-45B6719F75F5}"/>
              </c:ext>
            </c:extLst>
          </c:dPt>
          <c:dPt>
            <c:idx val="2"/>
            <c:bubble3D val="0"/>
            <c:spPr>
              <a:solidFill>
                <a:schemeClr val="accent3"/>
              </a:solidFill>
              <a:ln w="12700">
                <a:solidFill>
                  <a:schemeClr val="accent2">
                    <a:lumMod val="50000"/>
                  </a:schemeClr>
                </a:solidFill>
              </a:ln>
              <a:effectLst/>
            </c:spPr>
            <c:extLst>
              <c:ext xmlns:c16="http://schemas.microsoft.com/office/drawing/2014/chart" uri="{C3380CC4-5D6E-409C-BE32-E72D297353CC}">
                <c16:uniqueId val="{00000005-FBE4-4582-BE15-45B6719F75F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lumMod val="50000"/>
                      </a:schemeClr>
                    </a:solidFill>
                    <a:latin typeface="+mn-lt"/>
                    <a:ea typeface="+mn-ea"/>
                    <a:cs typeface="+mn-cs"/>
                  </a:defRPr>
                </a:pPr>
                <a:endParaRPr lang="lt-LT"/>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Lapas1!$A$2:$A$4</c:f>
              <c:strCache>
                <c:ptCount val="3"/>
                <c:pt idx="0">
                  <c:v>Taip, praneščiau</c:v>
                </c:pt>
                <c:pt idx="1">
                  <c:v>Ne, nepraneščiau</c:v>
                </c:pt>
                <c:pt idx="2">
                  <c:v>Negaliu atsakyti, nežinau </c:v>
                </c:pt>
              </c:strCache>
            </c:strRef>
          </c:cat>
          <c:val>
            <c:numRef>
              <c:f>Lapas1!$B$2:$B$4</c:f>
              <c:numCache>
                <c:formatCode>General</c:formatCode>
                <c:ptCount val="3"/>
                <c:pt idx="0">
                  <c:v>31</c:v>
                </c:pt>
                <c:pt idx="1">
                  <c:v>2</c:v>
                </c:pt>
                <c:pt idx="2">
                  <c:v>4</c:v>
                </c:pt>
              </c:numCache>
            </c:numRef>
          </c:val>
          <c:extLst>
            <c:ext xmlns:c16="http://schemas.microsoft.com/office/drawing/2014/chart" uri="{C3380CC4-5D6E-409C-BE32-E72D297353CC}">
              <c16:uniqueId val="{00000000-891D-4925-9426-CCD659E6D97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3531079735665819"/>
          <c:y val="0.39635655557464927"/>
          <c:w val="0.30768193174748382"/>
          <c:h val="0.53278360565945038"/>
        </c:manualLayout>
      </c:layout>
      <c:overlay val="0"/>
      <c:spPr>
        <a:noFill/>
        <a:ln>
          <a:noFill/>
        </a:ln>
        <a:effectLst/>
      </c:spPr>
      <c:txPr>
        <a:bodyPr rot="0" spcFirstLastPara="1" vertOverflow="ellipsis" vert="horz" wrap="square" anchor="ctr" anchorCtr="1"/>
        <a:lstStyle/>
        <a:p>
          <a:pPr>
            <a:defRPr sz="1400" b="1" i="0" u="none" strike="noStrike" kern="1200" baseline="0">
              <a:ln>
                <a:noFill/>
              </a:ln>
              <a:solidFill>
                <a:schemeClr val="accent2">
                  <a:lumMod val="50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50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Ar esate per pastaruosius 5 metus davę kyšį?</c:v>
                </c:pt>
              </c:strCache>
            </c:strRef>
          </c:tx>
          <c:spPr>
            <a:ln>
              <a:solidFill>
                <a:schemeClr val="accent2">
                  <a:lumMod val="50000"/>
                </a:schemeClr>
              </a:solidFill>
            </a:ln>
          </c:spPr>
          <c:dPt>
            <c:idx val="0"/>
            <c:bubble3D val="0"/>
            <c:spPr>
              <a:solidFill>
                <a:schemeClr val="accent1"/>
              </a:solidFill>
              <a:ln w="19050">
                <a:solidFill>
                  <a:schemeClr val="accent2">
                    <a:lumMod val="50000"/>
                  </a:schemeClr>
                </a:solidFill>
              </a:ln>
              <a:effectLst/>
            </c:spPr>
            <c:extLst>
              <c:ext xmlns:c16="http://schemas.microsoft.com/office/drawing/2014/chart" uri="{C3380CC4-5D6E-409C-BE32-E72D297353CC}">
                <c16:uniqueId val="{00000001-937F-4725-8384-49A8D8CB1E99}"/>
              </c:ext>
            </c:extLst>
          </c:dPt>
          <c:dPt>
            <c:idx val="1"/>
            <c:bubble3D val="0"/>
            <c:spPr>
              <a:solidFill>
                <a:schemeClr val="accent2"/>
              </a:solidFill>
              <a:ln w="19050">
                <a:solidFill>
                  <a:schemeClr val="accent2">
                    <a:lumMod val="50000"/>
                  </a:schemeClr>
                </a:solidFill>
              </a:ln>
              <a:effectLst/>
            </c:spPr>
            <c:extLst>
              <c:ext xmlns:c16="http://schemas.microsoft.com/office/drawing/2014/chart" uri="{C3380CC4-5D6E-409C-BE32-E72D297353CC}">
                <c16:uniqueId val="{00000003-937F-4725-8384-49A8D8CB1E99}"/>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Lapas1!$A$2:$A$3</c:f>
              <c:strCache>
                <c:ptCount val="2"/>
                <c:pt idx="0">
                  <c:v>Taip</c:v>
                </c:pt>
                <c:pt idx="1">
                  <c:v>Ne</c:v>
                </c:pt>
              </c:strCache>
            </c:strRef>
          </c:cat>
          <c:val>
            <c:numRef>
              <c:f>Lapas1!$B$2:$B$3</c:f>
              <c:numCache>
                <c:formatCode>General</c:formatCode>
                <c:ptCount val="2"/>
                <c:pt idx="0">
                  <c:v>1</c:v>
                </c:pt>
                <c:pt idx="1">
                  <c:v>36</c:v>
                </c:pt>
              </c:numCache>
            </c:numRef>
          </c:val>
          <c:extLst>
            <c:ext xmlns:c16="http://schemas.microsoft.com/office/drawing/2014/chart" uri="{C3380CC4-5D6E-409C-BE32-E72D297353CC}">
              <c16:uniqueId val="{00000000-1DF0-4F82-98FB-CF2CF7CAEFB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ln cmpd="thickThin">
                  <a:solidFill>
                    <a:schemeClr val="accent6">
                      <a:lumMod val="50000"/>
                    </a:schemeClr>
                  </a:solidFill>
                </a:ln>
                <a:solidFill>
                  <a:schemeClr val="tx1">
                    <a:lumMod val="65000"/>
                    <a:lumOff val="35000"/>
                  </a:schemeClr>
                </a:solidFill>
                <a:latin typeface="+mn-lt"/>
                <a:ea typeface="+mn-ea"/>
                <a:cs typeface="+mn-cs"/>
              </a:defRPr>
            </a:pPr>
            <a:r>
              <a:rPr lang="lt-LT" sz="2000" dirty="0">
                <a:ln cmpd="thickThin">
                  <a:solidFill>
                    <a:schemeClr val="accent6">
                      <a:lumMod val="50000"/>
                    </a:schemeClr>
                  </a:solidFill>
                </a:ln>
                <a:solidFill>
                  <a:schemeClr val="accent2">
                    <a:lumMod val="50000"/>
                  </a:schemeClr>
                </a:solidFill>
              </a:rPr>
              <a:t>Anketą užpildžiusių darbuotojų pareigybės</a:t>
            </a:r>
          </a:p>
        </c:rich>
      </c:tx>
      <c:layout>
        <c:manualLayout>
          <c:xMode val="edge"/>
          <c:yMode val="edge"/>
          <c:x val="9.466476498235192E-2"/>
          <c:y val="2.6175954838037543E-2"/>
        </c:manualLayout>
      </c:layout>
      <c:overlay val="0"/>
      <c:spPr>
        <a:noFill/>
        <a:ln>
          <a:noFill/>
        </a:ln>
        <a:effectLst/>
      </c:spPr>
      <c:txPr>
        <a:bodyPr rot="0" spcFirstLastPara="1" vertOverflow="ellipsis" vert="horz" wrap="square" anchor="ctr" anchorCtr="1"/>
        <a:lstStyle/>
        <a:p>
          <a:pPr>
            <a:defRPr sz="1862" b="0" i="0" u="none" strike="noStrike" kern="1200" spc="0" baseline="0">
              <a:ln cmpd="thickThin">
                <a:solidFill>
                  <a:schemeClr val="accent6">
                    <a:lumMod val="50000"/>
                  </a:schemeClr>
                </a:solidFill>
              </a:ln>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0.38883781869056017"/>
          <c:y val="0.23172629106178971"/>
          <c:w val="0.57271884451117316"/>
          <c:h val="0.64011999310653023"/>
        </c:manualLayout>
      </c:layout>
      <c:pieChart>
        <c:varyColors val="1"/>
        <c:ser>
          <c:idx val="0"/>
          <c:order val="0"/>
          <c:tx>
            <c:strRef>
              <c:f>Lapas1!$B$1</c:f>
              <c:strCache>
                <c:ptCount val="1"/>
                <c:pt idx="0">
                  <c:v>Anketą užpildžiusių darbuotojų pareigybės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43F7-4926-98AC-CF31F4672BC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B8-4D98-A00F-E50E77F4928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B8-4D98-A00F-E50E77F4928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43F7-4926-98AC-CF31F4672BC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4-43F7-4926-98AC-CF31F4672BC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ln w="12700">
                      <a:solidFill>
                        <a:schemeClr val="accent2">
                          <a:lumMod val="50000"/>
                        </a:schemeClr>
                      </a:solidFill>
                    </a:ln>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Lapas1!$A$2:$A$6</c:f>
              <c:strCache>
                <c:ptCount val="5"/>
                <c:pt idx="0">
                  <c:v>Socialiniai darbuotojai</c:v>
                </c:pt>
                <c:pt idx="1">
                  <c:v>Individualios priežiūos darbuotojai</c:v>
                </c:pt>
                <c:pt idx="2">
                  <c:v>Atvejo vadybininkai</c:v>
                </c:pt>
                <c:pt idx="3">
                  <c:v>Administracijoje dirbantys darbuotojai</c:v>
                </c:pt>
                <c:pt idx="4">
                  <c:v>Globos centro darbuotojai</c:v>
                </c:pt>
              </c:strCache>
            </c:strRef>
          </c:cat>
          <c:val>
            <c:numRef>
              <c:f>Lapas1!$B$2:$B$6</c:f>
              <c:numCache>
                <c:formatCode>General</c:formatCode>
                <c:ptCount val="5"/>
                <c:pt idx="0">
                  <c:v>11</c:v>
                </c:pt>
                <c:pt idx="1">
                  <c:v>12</c:v>
                </c:pt>
                <c:pt idx="2">
                  <c:v>3</c:v>
                </c:pt>
                <c:pt idx="3">
                  <c:v>7</c:v>
                </c:pt>
                <c:pt idx="4">
                  <c:v>4</c:v>
                </c:pt>
              </c:numCache>
            </c:numRef>
          </c:val>
          <c:extLst>
            <c:ext xmlns:c16="http://schemas.microsoft.com/office/drawing/2014/chart" uri="{C3380CC4-5D6E-409C-BE32-E72D297353CC}">
              <c16:uniqueId val="{00000000-43F7-4926-98AC-CF31F4672BC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Entry>
      <c:layout>
        <c:manualLayout>
          <c:xMode val="edge"/>
          <c:yMode val="edge"/>
          <c:x val="0"/>
          <c:y val="0.17307915124642304"/>
          <c:w val="0.37045102280866921"/>
          <c:h val="0.8105106425239444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2">
          <a:lumMod val="75000"/>
        </a:schemeClr>
      </a:solid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ln cmpd="thickThin">
                  <a:solidFill>
                    <a:schemeClr val="accent6">
                      <a:lumMod val="50000"/>
                    </a:schemeClr>
                  </a:solidFill>
                </a:ln>
                <a:solidFill>
                  <a:schemeClr val="accent2">
                    <a:lumMod val="50000"/>
                  </a:schemeClr>
                </a:solidFill>
                <a:latin typeface="+mn-lt"/>
                <a:ea typeface="+mn-ea"/>
                <a:cs typeface="+mn-cs"/>
              </a:defRPr>
            </a:pPr>
            <a:r>
              <a:rPr lang="lt-LT" sz="2000" b="0" dirty="0">
                <a:solidFill>
                  <a:schemeClr val="accent2">
                    <a:lumMod val="50000"/>
                  </a:schemeClr>
                </a:solidFill>
              </a:rPr>
              <a:t>Anketą užpildžiusių darbuotojų išsilavinimas</a:t>
            </a:r>
          </a:p>
        </c:rich>
      </c:tx>
      <c:layout>
        <c:manualLayout>
          <c:xMode val="edge"/>
          <c:yMode val="edge"/>
          <c:x val="0.13062079800614976"/>
          <c:y val="2.6175954838037543E-2"/>
        </c:manualLayout>
      </c:layout>
      <c:overlay val="0"/>
      <c:spPr>
        <a:noFill/>
        <a:ln>
          <a:noFill/>
        </a:ln>
        <a:effectLst/>
      </c:spPr>
      <c:txPr>
        <a:bodyPr rot="0" spcFirstLastPara="1" vertOverflow="ellipsis" vert="horz" wrap="square" anchor="ctr" anchorCtr="1"/>
        <a:lstStyle/>
        <a:p>
          <a:pPr>
            <a:defRPr sz="1862" b="0" i="0" u="none" strike="noStrike" kern="1200" spc="0" baseline="0">
              <a:ln cmpd="thickThin">
                <a:solidFill>
                  <a:schemeClr val="accent6">
                    <a:lumMod val="50000"/>
                  </a:schemeClr>
                </a:solidFill>
              </a:ln>
              <a:solidFill>
                <a:schemeClr val="accent2">
                  <a:lumMod val="50000"/>
                </a:schemeClr>
              </a:solidFill>
              <a:latin typeface="+mn-lt"/>
              <a:ea typeface="+mn-ea"/>
              <a:cs typeface="+mn-cs"/>
            </a:defRPr>
          </a:pPr>
          <a:endParaRPr lang="lt-LT"/>
        </a:p>
      </c:txPr>
    </c:title>
    <c:autoTitleDeleted val="0"/>
    <c:plotArea>
      <c:layout>
        <c:manualLayout>
          <c:layoutTarget val="inner"/>
          <c:xMode val="edge"/>
          <c:yMode val="edge"/>
          <c:x val="0.38883781869056017"/>
          <c:y val="0.23172629106178971"/>
          <c:w val="0.57271884451117316"/>
          <c:h val="0.64011999310653023"/>
        </c:manualLayout>
      </c:layout>
      <c:pieChart>
        <c:varyColors val="1"/>
        <c:ser>
          <c:idx val="0"/>
          <c:order val="0"/>
          <c:tx>
            <c:strRef>
              <c:f>Lapas1!$B$1</c:f>
              <c:strCache>
                <c:ptCount val="1"/>
                <c:pt idx="0">
                  <c:v>Anketą užpildžiusių darbuotojų pareigybės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A5-4744-8682-BA09EDB6074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A5-4744-8682-BA09EDB6074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A5-4744-8682-BA09EDB6074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A5-4744-8682-BA09EDB6074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9A5-4744-8682-BA09EDB6074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ln w="12700">
                      <a:solidFill>
                        <a:schemeClr val="accent2">
                          <a:lumMod val="50000"/>
                        </a:schemeClr>
                      </a:solidFill>
                    </a:ln>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Lapas1!$A$2:$A$6</c:f>
              <c:strCache>
                <c:ptCount val="4"/>
                <c:pt idx="0">
                  <c:v>Aukštasis universitetinis</c:v>
                </c:pt>
                <c:pt idx="1">
                  <c:v>Aukštasis neuniversitetinis</c:v>
                </c:pt>
                <c:pt idx="2">
                  <c:v>Aukštesnysis</c:v>
                </c:pt>
                <c:pt idx="3">
                  <c:v>Vidurinis</c:v>
                </c:pt>
              </c:strCache>
            </c:strRef>
          </c:cat>
          <c:val>
            <c:numRef>
              <c:f>Lapas1!$B$2:$B$6</c:f>
              <c:numCache>
                <c:formatCode>General</c:formatCode>
                <c:ptCount val="5"/>
                <c:pt idx="0">
                  <c:v>12</c:v>
                </c:pt>
                <c:pt idx="1">
                  <c:v>10</c:v>
                </c:pt>
                <c:pt idx="2">
                  <c:v>4</c:v>
                </c:pt>
                <c:pt idx="3">
                  <c:v>11</c:v>
                </c:pt>
              </c:numCache>
            </c:numRef>
          </c:val>
          <c:extLst>
            <c:ext xmlns:c16="http://schemas.microsoft.com/office/drawing/2014/chart" uri="{C3380CC4-5D6E-409C-BE32-E72D297353CC}">
              <c16:uniqueId val="{0000000A-09A5-4744-8682-BA09EDB6074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Entry>
      <c:legendEntry>
        <c:idx val="2"/>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Entry>
      <c:legendEntry>
        <c:idx val="3"/>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Entry>
      <c:legendEntry>
        <c:idx val="4"/>
        <c:delete val="1"/>
      </c:legendEntry>
      <c:layout>
        <c:manualLayout>
          <c:xMode val="edge"/>
          <c:yMode val="edge"/>
          <c:x val="8.0902163220353852E-3"/>
          <c:y val="0.17617057806168179"/>
          <c:w val="0.35662177933797784"/>
          <c:h val="0.807419185578662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accent2">
                  <a:lumMod val="50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2">
          <a:lumMod val="75000"/>
        </a:schemeClr>
      </a:solid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accent2">
                  <a:lumMod val="50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Ar Jūs esate girdėję apie Centre vykdomas korupcijos prevencijos priemones?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ln>
                      <a:noFill/>
                    </a:ln>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Lapas1!$A$2:$A$3</c:f>
              <c:strCache>
                <c:ptCount val="2"/>
                <c:pt idx="0">
                  <c:v>Ne, negirdėjau</c:v>
                </c:pt>
                <c:pt idx="1">
                  <c:v>Taip, girdėjau</c:v>
                </c:pt>
              </c:strCache>
            </c:strRef>
          </c:cat>
          <c:val>
            <c:numRef>
              <c:f>Lapas1!$B$2:$B$3</c:f>
              <c:numCache>
                <c:formatCode>General</c:formatCode>
                <c:ptCount val="2"/>
                <c:pt idx="0">
                  <c:v>14</c:v>
                </c:pt>
                <c:pt idx="1">
                  <c:v>23</c:v>
                </c:pt>
              </c:numCache>
            </c:numRef>
          </c:val>
          <c:extLst>
            <c:ext xmlns:c16="http://schemas.microsoft.com/office/drawing/2014/chart" uri="{C3380CC4-5D6E-409C-BE32-E72D297353CC}">
              <c16:uniqueId val="{00000000-A5DF-4AF3-BBD3-A9F350299465}"/>
            </c:ext>
          </c:extLst>
        </c:ser>
        <c:dLbls>
          <c:showLegendKey val="0"/>
          <c:showVal val="0"/>
          <c:showCatName val="0"/>
          <c:showSerName val="0"/>
          <c:showPercent val="0"/>
          <c:showBubbleSize val="0"/>
        </c:dLbls>
        <c:gapWidth val="182"/>
        <c:axId val="448644808"/>
        <c:axId val="448641208"/>
      </c:barChart>
      <c:catAx>
        <c:axId val="4486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2">
                    <a:lumMod val="50000"/>
                  </a:schemeClr>
                </a:solidFill>
                <a:latin typeface="+mn-lt"/>
                <a:ea typeface="+mn-ea"/>
                <a:cs typeface="+mn-cs"/>
              </a:defRPr>
            </a:pPr>
            <a:endParaRPr lang="lt-LT"/>
          </a:p>
        </c:txPr>
        <c:crossAx val="448641208"/>
        <c:crosses val="autoZero"/>
        <c:auto val="1"/>
        <c:lblAlgn val="ctr"/>
        <c:lblOffset val="100"/>
        <c:noMultiLvlLbl val="0"/>
      </c:catAx>
      <c:valAx>
        <c:axId val="448641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48644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accent2">
                    <a:lumMod val="50000"/>
                  </a:schemeClr>
                </a:solidFill>
                <a:latin typeface="+mn-lt"/>
                <a:ea typeface="+mn-ea"/>
                <a:cs typeface="+mn-cs"/>
              </a:defRPr>
            </a:pPr>
            <a:r>
              <a:rPr lang="lt-LT" sz="1800" b="1" dirty="0">
                <a:solidFill>
                  <a:schemeClr val="accent2">
                    <a:lumMod val="50000"/>
                  </a:schemeClr>
                </a:solidFill>
              </a:rPr>
              <a:t>Jei nesate girdėję apie Centre vykdomas korupcijos prevencijos priemones, nurodykite galimas priežastis</a:t>
            </a:r>
          </a:p>
        </c:rich>
      </c:tx>
      <c:layout>
        <c:manualLayout>
          <c:xMode val="edge"/>
          <c:yMode val="edge"/>
          <c:x val="8.2322495371233997E-2"/>
          <c:y val="3.5471119180304059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accent2">
                  <a:lumMod val="50000"/>
                </a:schemeClr>
              </a:solidFill>
              <a:latin typeface="+mn-lt"/>
              <a:ea typeface="+mn-ea"/>
              <a:cs typeface="+mn-cs"/>
            </a:defRPr>
          </a:pPr>
          <a:endParaRPr lang="lt-LT"/>
        </a:p>
      </c:txPr>
    </c:title>
    <c:autoTitleDeleted val="0"/>
    <c:plotArea>
      <c:layout>
        <c:manualLayout>
          <c:layoutTarget val="inner"/>
          <c:xMode val="edge"/>
          <c:yMode val="edge"/>
          <c:x val="2.5665504467556064E-3"/>
          <c:y val="0.33350267134068529"/>
          <c:w val="0.85299095623102605"/>
          <c:h val="0.44448615910580819"/>
        </c:manualLayout>
      </c:layout>
      <c:barChart>
        <c:barDir val="col"/>
        <c:grouping val="clustered"/>
        <c:varyColors val="0"/>
        <c:ser>
          <c:idx val="0"/>
          <c:order val="0"/>
          <c:tx>
            <c:strRef>
              <c:f>Lapas1!$B$1</c:f>
              <c:strCache>
                <c:ptCount val="1"/>
                <c:pt idx="0">
                  <c:v>Jei nesate girdėję apie Centre vykdomas korupcijos prevencijos priemones, nurodykite galimas priežastis:</c:v>
                </c:pt>
              </c:strCache>
            </c:strRef>
          </c:tx>
          <c:spPr>
            <a:solidFill>
              <a:schemeClr val="accent2">
                <a:lumMod val="50000"/>
              </a:schemeClr>
            </a:solidFill>
            <a:ln w="12700">
              <a:solidFill>
                <a:schemeClr val="tx1">
                  <a:lumMod val="95000"/>
                  <a:lumOff val="5000"/>
                </a:schemeClr>
              </a:solidFill>
            </a:ln>
            <a:effectLst/>
          </c:spPr>
          <c:invertIfNegative val="0"/>
          <c:dPt>
            <c:idx val="0"/>
            <c:invertIfNegative val="0"/>
            <c:bubble3D val="0"/>
            <c:spPr>
              <a:solidFill>
                <a:schemeClr val="accent2">
                  <a:lumMod val="50000"/>
                </a:schemeClr>
              </a:solidFill>
              <a:ln w="12700">
                <a:solidFill>
                  <a:schemeClr val="tx1">
                    <a:lumMod val="95000"/>
                    <a:lumOff val="5000"/>
                  </a:schemeClr>
                </a:solidFill>
              </a:ln>
              <a:effectLst/>
              <a:sp3d contourW="12700">
                <a:contourClr>
                  <a:schemeClr val="tx1">
                    <a:lumMod val="95000"/>
                    <a:lumOff val="5000"/>
                  </a:schemeClr>
                </a:contourClr>
              </a:sp3d>
            </c:spPr>
            <c:extLst>
              <c:ext xmlns:c16="http://schemas.microsoft.com/office/drawing/2014/chart" uri="{C3380CC4-5D6E-409C-BE32-E72D297353CC}">
                <c16:uniqueId val="{00000001-E68B-4199-9749-585ACDCC5903}"/>
              </c:ext>
            </c:extLst>
          </c:dPt>
          <c:dPt>
            <c:idx val="1"/>
            <c:invertIfNegative val="0"/>
            <c:bubble3D val="0"/>
            <c:spPr>
              <a:solidFill>
                <a:schemeClr val="accent2">
                  <a:lumMod val="50000"/>
                </a:schemeClr>
              </a:solidFill>
              <a:ln w="12700">
                <a:solidFill>
                  <a:schemeClr val="tx1">
                    <a:lumMod val="95000"/>
                    <a:lumOff val="5000"/>
                  </a:schemeClr>
                </a:solidFill>
              </a:ln>
              <a:effectLst/>
              <a:sp3d contourW="12700">
                <a:contourClr>
                  <a:schemeClr val="tx1">
                    <a:lumMod val="95000"/>
                    <a:lumOff val="5000"/>
                  </a:schemeClr>
                </a:contourClr>
              </a:sp3d>
            </c:spPr>
            <c:extLst>
              <c:ext xmlns:c16="http://schemas.microsoft.com/office/drawing/2014/chart" uri="{C3380CC4-5D6E-409C-BE32-E72D297353CC}">
                <c16:uniqueId val="{00000002-E68B-4199-9749-585ACDCC5903}"/>
              </c:ext>
            </c:extLst>
          </c:dPt>
          <c:dPt>
            <c:idx val="2"/>
            <c:invertIfNegative val="0"/>
            <c:bubble3D val="0"/>
            <c:spPr>
              <a:solidFill>
                <a:schemeClr val="accent2">
                  <a:lumMod val="50000"/>
                </a:schemeClr>
              </a:solidFill>
              <a:ln w="12700">
                <a:solidFill>
                  <a:schemeClr val="tx1">
                    <a:lumMod val="95000"/>
                    <a:lumOff val="5000"/>
                  </a:schemeClr>
                </a:solidFill>
              </a:ln>
              <a:effectLst/>
              <a:sp3d contourW="12700">
                <a:contourClr>
                  <a:schemeClr val="tx1">
                    <a:lumMod val="95000"/>
                    <a:lumOff val="5000"/>
                  </a:schemeClr>
                </a:contourClr>
              </a:sp3d>
            </c:spPr>
            <c:extLst>
              <c:ext xmlns:c16="http://schemas.microsoft.com/office/drawing/2014/chart" uri="{C3380CC4-5D6E-409C-BE32-E72D297353CC}">
                <c16:uniqueId val="{00000003-E68B-4199-9749-585ACDCC590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ln>
                      <a:noFill/>
                    </a:ln>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Nežinau, kad Centre yra vykdoma korupcijos prevencija</c:v>
                </c:pt>
                <c:pt idx="1">
                  <c:v>Man tai neaktualu, nes nėra susiję su mano tiesioginiu darbu</c:v>
                </c:pt>
                <c:pt idx="2">
                  <c:v>Nežinau, kur tokios informacijos rasti</c:v>
                </c:pt>
              </c:strCache>
            </c:strRef>
          </c:cat>
          <c:val>
            <c:numRef>
              <c:f>Lapas1!$B$2:$B$4</c:f>
              <c:numCache>
                <c:formatCode>General</c:formatCode>
                <c:ptCount val="3"/>
                <c:pt idx="0">
                  <c:v>10</c:v>
                </c:pt>
                <c:pt idx="1">
                  <c:v>0</c:v>
                </c:pt>
                <c:pt idx="2">
                  <c:v>4</c:v>
                </c:pt>
              </c:numCache>
            </c:numRef>
          </c:val>
          <c:extLst>
            <c:ext xmlns:c16="http://schemas.microsoft.com/office/drawing/2014/chart" uri="{C3380CC4-5D6E-409C-BE32-E72D297353CC}">
              <c16:uniqueId val="{00000000-E68B-4199-9749-585ACDCC5903}"/>
            </c:ext>
          </c:extLst>
        </c:ser>
        <c:dLbls>
          <c:showLegendKey val="0"/>
          <c:showVal val="0"/>
          <c:showCatName val="0"/>
          <c:showSerName val="0"/>
          <c:showPercent val="0"/>
          <c:showBubbleSize val="0"/>
        </c:dLbls>
        <c:gapWidth val="100"/>
        <c:axId val="60945432"/>
        <c:axId val="60949032"/>
      </c:barChart>
      <c:valAx>
        <c:axId val="60949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60945432"/>
        <c:crosses val="autoZero"/>
        <c:crossBetween val="between"/>
      </c:valAx>
      <c:catAx>
        <c:axId val="609454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2">
                    <a:lumMod val="50000"/>
                  </a:schemeClr>
                </a:solidFill>
                <a:latin typeface="+mn-lt"/>
                <a:ea typeface="+mn-ea"/>
                <a:cs typeface="+mn-cs"/>
              </a:defRPr>
            </a:pPr>
            <a:endParaRPr lang="lt-LT"/>
          </a:p>
        </c:txPr>
        <c:crossAx val="6094903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50000"/>
                </a:schemeClr>
              </a:solidFill>
              <a:latin typeface="+mn-lt"/>
              <a:ea typeface="+mn-ea"/>
              <a:cs typeface="+mn-cs"/>
            </a:defRPr>
          </a:pPr>
          <a:endParaRPr lang="lt-L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Lapas1!$B$1</c:f>
              <c:strCache>
                <c:ptCount val="1"/>
                <c:pt idx="0">
                  <c:v>Ar Jūs asmeniškai praneštumėte apie Jums žinomą korupcijos atvejį?</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Taip, praneščiau</c:v>
                </c:pt>
                <c:pt idx="1">
                  <c:v>Ne, nepraneščiau</c:v>
                </c:pt>
                <c:pt idx="2">
                  <c:v>Sunku pasakyti, priklausytų nuo aplinkybių</c:v>
                </c:pt>
              </c:strCache>
            </c:strRef>
          </c:cat>
          <c:val>
            <c:numRef>
              <c:f>Lapas1!$B$2:$B$4</c:f>
              <c:numCache>
                <c:formatCode>General</c:formatCode>
                <c:ptCount val="3"/>
                <c:pt idx="0">
                  <c:v>32</c:v>
                </c:pt>
                <c:pt idx="1">
                  <c:v>0</c:v>
                </c:pt>
                <c:pt idx="2">
                  <c:v>5</c:v>
                </c:pt>
              </c:numCache>
            </c:numRef>
          </c:val>
          <c:extLst>
            <c:ext xmlns:c16="http://schemas.microsoft.com/office/drawing/2014/chart" uri="{C3380CC4-5D6E-409C-BE32-E72D297353CC}">
              <c16:uniqueId val="{00000000-6629-4497-A11F-7C7D1E72327F}"/>
            </c:ext>
          </c:extLst>
        </c:ser>
        <c:dLbls>
          <c:showLegendKey val="0"/>
          <c:showVal val="0"/>
          <c:showCatName val="0"/>
          <c:showSerName val="0"/>
          <c:showPercent val="0"/>
          <c:showBubbleSize val="0"/>
        </c:dLbls>
        <c:gapWidth val="150"/>
        <c:shape val="box"/>
        <c:axId val="617331960"/>
        <c:axId val="617336640"/>
        <c:axId val="0"/>
      </c:bar3DChart>
      <c:catAx>
        <c:axId val="6173319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2">
                    <a:lumMod val="50000"/>
                  </a:schemeClr>
                </a:solidFill>
                <a:latin typeface="+mn-lt"/>
                <a:ea typeface="+mn-ea"/>
                <a:cs typeface="+mn-cs"/>
              </a:defRPr>
            </a:pPr>
            <a:endParaRPr lang="lt-LT"/>
          </a:p>
        </c:txPr>
        <c:crossAx val="617336640"/>
        <c:crosses val="autoZero"/>
        <c:auto val="1"/>
        <c:lblAlgn val="ctr"/>
        <c:lblOffset val="100"/>
        <c:noMultiLvlLbl val="0"/>
      </c:catAx>
      <c:valAx>
        <c:axId val="617336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lumMod val="50000"/>
                  </a:schemeClr>
                </a:solidFill>
                <a:latin typeface="+mn-lt"/>
                <a:ea typeface="+mn-ea"/>
                <a:cs typeface="+mn-cs"/>
              </a:defRPr>
            </a:pPr>
            <a:endParaRPr lang="lt-LT"/>
          </a:p>
        </c:txPr>
        <c:crossAx val="617331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1824075435567521"/>
          <c:y val="7.9365079365079361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50000"/>
                </a:schemeClr>
              </a:solidFill>
              <a:latin typeface="+mn-lt"/>
              <a:ea typeface="+mn-ea"/>
              <a:cs typeface="+mn-cs"/>
            </a:defRPr>
          </a:pPr>
          <a:endParaRPr lang="lt-LT"/>
        </a:p>
      </c:txPr>
    </c:title>
    <c:autoTitleDeleted val="0"/>
    <c:plotArea>
      <c:layout>
        <c:manualLayout>
          <c:layoutTarget val="inner"/>
          <c:xMode val="edge"/>
          <c:yMode val="edge"/>
          <c:x val="0.28673174234594578"/>
          <c:y val="0.3134670666166729"/>
          <c:w val="0.42848148732265817"/>
          <c:h val="0.63838332708411449"/>
        </c:manualLayout>
      </c:layout>
      <c:pieChart>
        <c:varyColors val="1"/>
        <c:ser>
          <c:idx val="0"/>
          <c:order val="0"/>
          <c:tx>
            <c:strRef>
              <c:f>Lapas1!$B$1</c:f>
              <c:strCache>
                <c:ptCount val="1"/>
                <c:pt idx="0">
                  <c:v>Ar žinote, kur reikia kreiptis, norint pranešti apie korupcijos atvejį?</c:v>
                </c:pt>
              </c:strCache>
            </c:strRef>
          </c:tx>
          <c:spPr>
            <a:ln>
              <a:solidFill>
                <a:schemeClr val="accent2">
                  <a:lumMod val="50000"/>
                </a:schemeClr>
              </a:solidFill>
            </a:ln>
          </c:spPr>
          <c:dPt>
            <c:idx val="0"/>
            <c:bubble3D val="0"/>
            <c:spPr>
              <a:solidFill>
                <a:srgbClr val="CCFF33"/>
              </a:solidFill>
              <a:ln w="19050">
                <a:solidFill>
                  <a:schemeClr val="accent2">
                    <a:lumMod val="50000"/>
                  </a:schemeClr>
                </a:solidFill>
              </a:ln>
              <a:effectLst/>
            </c:spPr>
            <c:extLst>
              <c:ext xmlns:c16="http://schemas.microsoft.com/office/drawing/2014/chart" uri="{C3380CC4-5D6E-409C-BE32-E72D297353CC}">
                <c16:uniqueId val="{00000002-7F16-4299-A89F-E47233980AB3}"/>
              </c:ext>
            </c:extLst>
          </c:dPt>
          <c:dPt>
            <c:idx val="1"/>
            <c:bubble3D val="0"/>
            <c:spPr>
              <a:solidFill>
                <a:schemeClr val="accent2"/>
              </a:solidFill>
              <a:ln w="19050">
                <a:solidFill>
                  <a:schemeClr val="accent2">
                    <a:lumMod val="50000"/>
                  </a:schemeClr>
                </a:solidFill>
              </a:ln>
              <a:effectLst/>
            </c:spPr>
            <c:extLst>
              <c:ext xmlns:c16="http://schemas.microsoft.com/office/drawing/2014/chart" uri="{C3380CC4-5D6E-409C-BE32-E72D297353CC}">
                <c16:uniqueId val="{00000003-7F16-4299-A89F-E47233980AB3}"/>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16-4299-A89F-E47233980AB3}"/>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16-4299-A89F-E47233980AB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Lapas1!$A$2:$A$3</c:f>
              <c:strCache>
                <c:ptCount val="2"/>
                <c:pt idx="0">
                  <c:v>Taip, žinau</c:v>
                </c:pt>
                <c:pt idx="1">
                  <c:v>Ne, nežinau</c:v>
                </c:pt>
              </c:strCache>
            </c:strRef>
          </c:cat>
          <c:val>
            <c:numRef>
              <c:f>Lapas1!$B$2:$B$3</c:f>
              <c:numCache>
                <c:formatCode>General</c:formatCode>
                <c:ptCount val="2"/>
                <c:pt idx="0">
                  <c:v>21</c:v>
                </c:pt>
                <c:pt idx="1">
                  <c:v>15</c:v>
                </c:pt>
              </c:numCache>
            </c:numRef>
          </c:val>
          <c:extLst>
            <c:ext xmlns:c16="http://schemas.microsoft.com/office/drawing/2014/chart" uri="{C3380CC4-5D6E-409C-BE32-E72D297353CC}">
              <c16:uniqueId val="{00000000-7F16-4299-A89F-E47233980AB3}"/>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1.5980900097982632E-2"/>
          <c:y val="0.45702005999250095"/>
          <c:w val="0.2189785981772546"/>
          <c:h val="0.2679440069991251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2">
                  <a:lumMod val="50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9.5401674273369361E-2"/>
          <c:y val="1.9639934533551555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accent2">
                  <a:lumMod val="50000"/>
                </a:schemeClr>
              </a:solidFill>
              <a:latin typeface="+mn-lt"/>
              <a:ea typeface="+mn-ea"/>
              <a:cs typeface="+mn-cs"/>
            </a:defRPr>
          </a:pPr>
          <a:endParaRPr lang="lt-L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Lapas1!$B$1</c:f>
              <c:strCache>
                <c:ptCount val="1"/>
                <c:pt idx="0">
                  <c:v>Ar Jūs norėtumėte dalyvauti antikorupcinėje veikloje?</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a:sp3d/>
            </c:spPr>
            <c:extLst>
              <c:ext xmlns:c16="http://schemas.microsoft.com/office/drawing/2014/chart" uri="{C3380CC4-5D6E-409C-BE32-E72D297353CC}">
                <c16:uniqueId val="{00000001-96B7-452C-8745-CB342815A63B}"/>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38100" dist="25400" dir="5400000" rotWithShape="0">
                  <a:srgbClr val="000000">
                    <a:alpha val="35000"/>
                  </a:srgbClr>
                </a:outerShdw>
              </a:effectLst>
              <a:sp3d/>
            </c:spPr>
            <c:extLst>
              <c:ext xmlns:c16="http://schemas.microsoft.com/office/drawing/2014/chart" uri="{C3380CC4-5D6E-409C-BE32-E72D297353CC}">
                <c16:uniqueId val="{00000003-96B7-452C-8745-CB342815A63B}"/>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38100" dist="25400" dir="5400000" rotWithShape="0">
                  <a:srgbClr val="000000">
                    <a:alpha val="35000"/>
                  </a:srgbClr>
                </a:outerShdw>
              </a:effectLst>
              <a:sp3d/>
            </c:spPr>
            <c:extLst>
              <c:ext xmlns:c16="http://schemas.microsoft.com/office/drawing/2014/chart" uri="{C3380CC4-5D6E-409C-BE32-E72D297353CC}">
                <c16:uniqueId val="{00000005-96B7-452C-8745-CB342815A63B}"/>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38100" dist="25400" dir="5400000" rotWithShape="0">
                  <a:srgbClr val="000000">
                    <a:alpha val="35000"/>
                  </a:srgbClr>
                </a:outerShdw>
              </a:effectLst>
              <a:sp3d/>
            </c:spPr>
            <c:extLst>
              <c:ext xmlns:c16="http://schemas.microsoft.com/office/drawing/2014/chart" uri="{C3380CC4-5D6E-409C-BE32-E72D297353CC}">
                <c16:uniqueId val="{00000007-96B7-452C-8745-CB342815A63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lt-LT"/>
              </a:p>
            </c:txPr>
            <c:dLblPos val="out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Lapas1!$A$2:$A$5</c:f>
              <c:strCache>
                <c:ptCount val="4"/>
                <c:pt idx="0">
                  <c:v>Taip, norėčiau dalyvauti</c:v>
                </c:pt>
                <c:pt idx="1">
                  <c:v>Ne, nenorėčiau dalyvauti</c:v>
                </c:pt>
                <c:pt idx="2">
                  <c:v>Sunku pasakyti, nežinau</c:v>
                </c:pt>
                <c:pt idx="3">
                  <c:v>Aš jau dalyvauju antikorupcinėje veikloje</c:v>
                </c:pt>
              </c:strCache>
            </c:strRef>
          </c:cat>
          <c:val>
            <c:numRef>
              <c:f>Lapas1!$B$2:$B$5</c:f>
              <c:numCache>
                <c:formatCode>General</c:formatCode>
                <c:ptCount val="4"/>
                <c:pt idx="0">
                  <c:v>3</c:v>
                </c:pt>
                <c:pt idx="1">
                  <c:v>18</c:v>
                </c:pt>
                <c:pt idx="2">
                  <c:v>13</c:v>
                </c:pt>
                <c:pt idx="3">
                  <c:v>1</c:v>
                </c:pt>
              </c:numCache>
            </c:numRef>
          </c:val>
          <c:extLst>
            <c:ext xmlns:c16="http://schemas.microsoft.com/office/drawing/2014/chart" uri="{C3380CC4-5D6E-409C-BE32-E72D297353CC}">
              <c16:uniqueId val="{00000000-D2CC-4CF5-A3B9-F26F3F204D18}"/>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1114470999000669"/>
          <c:y val="0.7134409835431782"/>
          <c:w val="0.76339711219470907"/>
          <c:h val="0.2538257922342358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accent2">
                    <a:lumMod val="50000"/>
                  </a:schemeClr>
                </a:solidFill>
                <a:latin typeface="+mn-lt"/>
                <a:ea typeface="+mn-ea"/>
                <a:cs typeface="+mn-cs"/>
              </a:defRPr>
            </a:pPr>
            <a:r>
              <a:rPr lang="lt-LT" sz="2000" b="1" dirty="0">
                <a:solidFill>
                  <a:schemeClr val="accent2">
                    <a:lumMod val="50000"/>
                  </a:schemeClr>
                </a:solidFill>
              </a:rPr>
              <a:t>Kam reikėtų pranešti apie korupcijos atvejį?</a:t>
            </a:r>
          </a:p>
          <a:p>
            <a:pPr>
              <a:defRPr sz="2000" b="1">
                <a:solidFill>
                  <a:schemeClr val="accent2">
                    <a:lumMod val="50000"/>
                  </a:schemeClr>
                </a:solidFill>
              </a:defRPr>
            </a:pPr>
            <a:endParaRPr lang="lt-LT" sz="2000" b="1" dirty="0">
              <a:solidFill>
                <a:schemeClr val="accent2">
                  <a:lumMod val="50000"/>
                </a:schemeClr>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accent2">
                  <a:lumMod val="50000"/>
                </a:schemeClr>
              </a:solidFill>
              <a:latin typeface="+mn-lt"/>
              <a:ea typeface="+mn-ea"/>
              <a:cs typeface="+mn-cs"/>
            </a:defRPr>
          </a:pPr>
          <a:endParaRPr lang="lt-LT"/>
        </a:p>
      </c:txPr>
    </c:title>
    <c:autoTitleDeleted val="0"/>
    <c:plotArea>
      <c:layout/>
      <c:barChart>
        <c:barDir val="bar"/>
        <c:grouping val="clustered"/>
        <c:varyColors val="0"/>
        <c:ser>
          <c:idx val="0"/>
          <c:order val="0"/>
          <c:tx>
            <c:strRef>
              <c:f>Lapas1!$B$1</c:f>
              <c:strCache>
                <c:ptCount val="1"/>
                <c:pt idx="0">
                  <c:v>Kur reikėtų kreiptis, norint pranešti apie korupcijos atvejį?</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4"/>
                <c:pt idx="0">
                  <c:v>Įstaigos vadovui</c:v>
                </c:pt>
                <c:pt idx="1">
                  <c:v>Įstaigos darbuotojui, atsakingam už korupcijos prevenciją</c:v>
                </c:pt>
                <c:pt idx="2">
                  <c:v>Specialiųjų tyrimų tarnybai</c:v>
                </c:pt>
                <c:pt idx="3">
                  <c:v>Teisėsaugai (policijai, prokuratūrai)</c:v>
                </c:pt>
              </c:strCache>
            </c:strRef>
          </c:cat>
          <c:val>
            <c:numRef>
              <c:f>Lapas1!$B$2:$B$5</c:f>
              <c:numCache>
                <c:formatCode>General</c:formatCode>
                <c:ptCount val="4"/>
                <c:pt idx="0">
                  <c:v>8</c:v>
                </c:pt>
                <c:pt idx="1">
                  <c:v>8</c:v>
                </c:pt>
                <c:pt idx="2">
                  <c:v>8</c:v>
                </c:pt>
                <c:pt idx="3">
                  <c:v>2</c:v>
                </c:pt>
              </c:numCache>
            </c:numRef>
          </c:val>
          <c:extLst>
            <c:ext xmlns:c16="http://schemas.microsoft.com/office/drawing/2014/chart" uri="{C3380CC4-5D6E-409C-BE32-E72D297353CC}">
              <c16:uniqueId val="{00000000-00BD-47FC-A5DD-D276CE4173C5}"/>
            </c:ext>
          </c:extLst>
        </c:ser>
        <c:dLbls>
          <c:showLegendKey val="0"/>
          <c:showVal val="0"/>
          <c:showCatName val="0"/>
          <c:showSerName val="0"/>
          <c:showPercent val="0"/>
          <c:showBubbleSize val="0"/>
        </c:dLbls>
        <c:gapWidth val="182"/>
        <c:axId val="357263960"/>
        <c:axId val="357262160"/>
      </c:barChart>
      <c:catAx>
        <c:axId val="357263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2">
                    <a:lumMod val="50000"/>
                  </a:schemeClr>
                </a:solidFill>
                <a:latin typeface="+mn-lt"/>
                <a:ea typeface="+mn-ea"/>
                <a:cs typeface="+mn-cs"/>
              </a:defRPr>
            </a:pPr>
            <a:endParaRPr lang="lt-LT"/>
          </a:p>
        </c:txPr>
        <c:crossAx val="357262160"/>
        <c:crosses val="autoZero"/>
        <c:auto val="1"/>
        <c:lblAlgn val="ctr"/>
        <c:lblOffset val="100"/>
        <c:noMultiLvlLbl val="0"/>
      </c:catAx>
      <c:valAx>
        <c:axId val="3572621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357263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348641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383886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46875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1678796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7727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3949905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3663960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250858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100632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4CC45DE-1091-465D-8C95-7D2A6F0D39CB}" type="datetimeFigureOut">
              <a:rPr lang="lt-LT" smtClean="0"/>
              <a:t>2024-01-15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122645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44CC45DE-1091-465D-8C95-7D2A6F0D39CB}" type="datetimeFigureOut">
              <a:rPr lang="lt-LT" smtClean="0"/>
              <a:t>2024-01-15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126377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44CC45DE-1091-465D-8C95-7D2A6F0D39CB}" type="datetimeFigureOut">
              <a:rPr lang="lt-LT" smtClean="0"/>
              <a:t>2024-01-15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75694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44CC45DE-1091-465D-8C95-7D2A6F0D39CB}" type="datetimeFigureOut">
              <a:rPr lang="lt-LT" smtClean="0"/>
              <a:t>2024-01-15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66362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C45DE-1091-465D-8C95-7D2A6F0D39CB}" type="datetimeFigureOut">
              <a:rPr lang="lt-LT" smtClean="0"/>
              <a:t>2024-01-15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171067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4CC45DE-1091-465D-8C95-7D2A6F0D39CB}" type="datetimeFigureOut">
              <a:rPr lang="lt-LT" smtClean="0"/>
              <a:t>2024-01-15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209362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4CC45DE-1091-465D-8C95-7D2A6F0D39CB}" type="datetimeFigureOut">
              <a:rPr lang="lt-LT" smtClean="0"/>
              <a:t>2024-01-15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1F1BF25-3094-41F7-B544-9D7DC69891D6}" type="slidenum">
              <a:rPr lang="lt-LT" smtClean="0"/>
              <a:t>‹#›</a:t>
            </a:fld>
            <a:endParaRPr lang="lt-LT"/>
          </a:p>
        </p:txBody>
      </p:sp>
    </p:spTree>
    <p:extLst>
      <p:ext uri="{BB962C8B-B14F-4D97-AF65-F5344CB8AC3E}">
        <p14:creationId xmlns:p14="http://schemas.microsoft.com/office/powerpoint/2010/main" val="235923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CC45DE-1091-465D-8C95-7D2A6F0D39CB}" type="datetimeFigureOut">
              <a:rPr lang="lt-LT" smtClean="0"/>
              <a:t>2024-01-15</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F1BF25-3094-41F7-B544-9D7DC69891D6}" type="slidenum">
              <a:rPr lang="lt-LT" smtClean="0"/>
              <a:t>‹#›</a:t>
            </a:fld>
            <a:endParaRPr lang="lt-LT"/>
          </a:p>
        </p:txBody>
      </p:sp>
    </p:spTree>
    <p:extLst>
      <p:ext uri="{BB962C8B-B14F-4D97-AF65-F5344CB8AC3E}">
        <p14:creationId xmlns:p14="http://schemas.microsoft.com/office/powerpoint/2010/main" val="8467439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48006FCA-4423-6A4C-5B6E-8553FD4AFE9F}"/>
              </a:ext>
            </a:extLst>
          </p:cNvPr>
          <p:cNvSpPr>
            <a:spLocks noGrp="1"/>
          </p:cNvSpPr>
          <p:nvPr>
            <p:ph type="ctrTitle"/>
          </p:nvPr>
        </p:nvSpPr>
        <p:spPr>
          <a:xfrm>
            <a:off x="1319753" y="2762054"/>
            <a:ext cx="7916543" cy="2143566"/>
          </a:xfrm>
        </p:spPr>
        <p:txBody>
          <a:bodyPr/>
          <a:lstStyle/>
          <a:p>
            <a:pPr algn="ctr"/>
            <a:r>
              <a:rPr lang="lt-LT" sz="4000" dirty="0">
                <a:solidFill>
                  <a:schemeClr val="accent2">
                    <a:lumMod val="50000"/>
                  </a:schemeClr>
                </a:solidFill>
                <a:latin typeface="Georgia Pro" panose="02040502050405020303" pitchFamily="18" charset="0"/>
                <a:cs typeface="Aharoni" panose="02010803020104030203" pitchFamily="2" charset="-79"/>
              </a:rPr>
              <a:t>DARBUOTOJŲ ATSPARUMO KORUPCIJAI 2023 M. TYRIMO REZULTATAI</a:t>
            </a:r>
          </a:p>
        </p:txBody>
      </p:sp>
      <p:pic>
        <p:nvPicPr>
          <p:cNvPr id="5" name="Paveikslėlis 4" descr="Paveikslėlis, kuriame yra tekstas, Šriftas, grafinis dizainas, Grafika&#10;&#10;Automatiškai sugeneruotas aprašymas">
            <a:extLst>
              <a:ext uri="{FF2B5EF4-FFF2-40B4-BE49-F238E27FC236}">
                <a16:creationId xmlns:a16="http://schemas.microsoft.com/office/drawing/2014/main" id="{F4BAF9BD-B56D-09A1-3458-742D164535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7125" y="685161"/>
            <a:ext cx="4822204" cy="1135249"/>
          </a:xfrm>
          <a:prstGeom prst="rect">
            <a:avLst/>
          </a:prstGeom>
        </p:spPr>
      </p:pic>
    </p:spTree>
    <p:extLst>
      <p:ext uri="{BB962C8B-B14F-4D97-AF65-F5344CB8AC3E}">
        <p14:creationId xmlns:p14="http://schemas.microsoft.com/office/powerpoint/2010/main" val="37662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7" name="Rectangle 1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2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2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t-LT"/>
          </a:p>
        </p:txBody>
      </p:sp>
      <p:sp>
        <p:nvSpPr>
          <p:cNvPr id="4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t-LT"/>
          </a:p>
        </p:txBody>
      </p:sp>
      <p:sp>
        <p:nvSpPr>
          <p:cNvPr id="42" name="Isosceles Triangle 2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t-LT"/>
          </a:p>
        </p:txBody>
      </p:sp>
      <p:sp>
        <p:nvSpPr>
          <p:cNvPr id="4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t-LT"/>
          </a:p>
        </p:txBody>
      </p:sp>
      <p:sp>
        <p:nvSpPr>
          <p:cNvPr id="44" name="Isosceles Triangle 3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t-LT"/>
          </a:p>
        </p:txBody>
      </p:sp>
      <p:sp>
        <p:nvSpPr>
          <p:cNvPr id="35" name="Freeform: Shape 34">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Pavadinimas 7">
            <a:extLst>
              <a:ext uri="{FF2B5EF4-FFF2-40B4-BE49-F238E27FC236}">
                <a16:creationId xmlns:a16="http://schemas.microsoft.com/office/drawing/2014/main" id="{9D6B56D8-78C2-362E-C55A-CD44C0F3E60F}"/>
              </a:ext>
            </a:extLst>
          </p:cNvPr>
          <p:cNvSpPr>
            <a:spLocks noGrp="1"/>
          </p:cNvSpPr>
          <p:nvPr>
            <p:ph type="title"/>
          </p:nvPr>
        </p:nvSpPr>
        <p:spPr>
          <a:xfrm>
            <a:off x="6644081" y="-70432"/>
            <a:ext cx="5422666" cy="1742286"/>
          </a:xfrm>
        </p:spPr>
        <p:txBody>
          <a:bodyPr anchor="ctr">
            <a:normAutofit/>
          </a:bodyPr>
          <a:lstStyle/>
          <a:p>
            <a:pPr algn="ctr"/>
            <a:r>
              <a:rPr lang="lt-LT" sz="4800" b="1" dirty="0">
                <a:solidFill>
                  <a:srgbClr val="FFFFFF"/>
                </a:solidFill>
              </a:rPr>
              <a:t>IŠVADA</a:t>
            </a:r>
          </a:p>
        </p:txBody>
      </p:sp>
      <p:sp>
        <p:nvSpPr>
          <p:cNvPr id="12" name="Content Placeholder 11">
            <a:extLst>
              <a:ext uri="{FF2B5EF4-FFF2-40B4-BE49-F238E27FC236}">
                <a16:creationId xmlns:a16="http://schemas.microsoft.com/office/drawing/2014/main" id="{D821E362-5AE4-D80A-E4AC-18BEB6CE7E61}"/>
              </a:ext>
            </a:extLst>
          </p:cNvPr>
          <p:cNvSpPr>
            <a:spLocks noGrp="1"/>
          </p:cNvSpPr>
          <p:nvPr>
            <p:ph idx="1"/>
          </p:nvPr>
        </p:nvSpPr>
        <p:spPr>
          <a:xfrm>
            <a:off x="7214532" y="1520852"/>
            <a:ext cx="4667454" cy="4770891"/>
          </a:xfrm>
        </p:spPr>
        <p:txBody>
          <a:bodyPr anchor="t">
            <a:normAutofit fontScale="92500" lnSpcReduction="20000"/>
          </a:bodyPr>
          <a:lstStyle/>
          <a:p>
            <a:pPr marL="0" indent="0">
              <a:lnSpc>
                <a:spcPct val="90000"/>
              </a:lnSpc>
              <a:buNone/>
            </a:pPr>
            <a:r>
              <a:rPr lang="lt-LT" sz="2000" dirty="0">
                <a:solidFill>
                  <a:srgbClr val="FFFFFF"/>
                </a:solidFill>
              </a:rPr>
              <a:t>Įvertinus Akmenės rajono paramos šeimai centro darbuotojų anoniminių anketų atsakymus ir atlikus lyginamąją analizę su 2021 m. tyrimo rezultatais, įžvelgiama, kad:</a:t>
            </a:r>
          </a:p>
          <a:p>
            <a:pPr>
              <a:lnSpc>
                <a:spcPct val="90000"/>
              </a:lnSpc>
            </a:pPr>
            <a:r>
              <a:rPr lang="lt-LT" sz="2000" dirty="0">
                <a:solidFill>
                  <a:srgbClr val="FFFFFF"/>
                </a:solidFill>
              </a:rPr>
              <a:t>darbuotojai yra supažindinti su korupcijos prevencijos priemonėmis, bet svarbu nuolat ir reguliariai vykdyti antikorupcinio švietimo mokymus;</a:t>
            </a:r>
          </a:p>
          <a:p>
            <a:pPr>
              <a:lnSpc>
                <a:spcPct val="90000"/>
              </a:lnSpc>
            </a:pPr>
            <a:r>
              <a:rPr lang="lt-LT" sz="2000" dirty="0">
                <a:solidFill>
                  <a:srgbClr val="FFFFFF"/>
                </a:solidFill>
              </a:rPr>
              <a:t>dauguma darbuotojų žino kur kreiptis esant korupcijos apraiškoms, bet svarbu tas žinias atnaujinti;</a:t>
            </a:r>
          </a:p>
          <a:p>
            <a:pPr>
              <a:lnSpc>
                <a:spcPct val="90000"/>
              </a:lnSpc>
            </a:pPr>
            <a:r>
              <a:rPr lang="lt-LT" sz="2000" dirty="0">
                <a:solidFill>
                  <a:srgbClr val="FFFFFF"/>
                </a:solidFill>
              </a:rPr>
              <a:t>Akmenės rajono paramos šeimai centre nėra buvę situacijų, kai pačiam darbuotojui ar jo kolegai būtų siūlomas kyšis. </a:t>
            </a:r>
          </a:p>
          <a:p>
            <a:pPr marL="0" indent="0">
              <a:lnSpc>
                <a:spcPct val="90000"/>
              </a:lnSpc>
              <a:buNone/>
            </a:pPr>
            <a:r>
              <a:rPr lang="lt-LT" sz="2000" dirty="0">
                <a:solidFill>
                  <a:srgbClr val="FFFFFF"/>
                </a:solidFill>
              </a:rPr>
              <a:t>Todėl daroma išvada, kad korupcijos rizika </a:t>
            </a:r>
            <a:r>
              <a:rPr lang="pt-BR" sz="2000" dirty="0">
                <a:solidFill>
                  <a:srgbClr val="FFFFFF"/>
                </a:solidFill>
              </a:rPr>
              <a:t>Akmenės rajono paramos šeimai centr</a:t>
            </a:r>
            <a:r>
              <a:rPr lang="lt-LT" sz="2000" dirty="0">
                <a:solidFill>
                  <a:srgbClr val="FFFFFF"/>
                </a:solidFill>
              </a:rPr>
              <a:t>e yra labai maža.</a:t>
            </a:r>
          </a:p>
          <a:p>
            <a:pPr>
              <a:lnSpc>
                <a:spcPct val="90000"/>
              </a:lnSpc>
            </a:pPr>
            <a:endParaRPr lang="en-US" sz="2000" dirty="0">
              <a:solidFill>
                <a:srgbClr val="FFFFFF"/>
              </a:solidFill>
            </a:endParaRPr>
          </a:p>
        </p:txBody>
      </p:sp>
      <p:pic>
        <p:nvPicPr>
          <p:cNvPr id="26" name="Paveikslėlis 25" descr="Paveikslėlis, kuriame yra piešimas, animacija, iliustracija&#10;&#10;Automatiškai sugeneruotas aprašymas">
            <a:extLst>
              <a:ext uri="{FF2B5EF4-FFF2-40B4-BE49-F238E27FC236}">
                <a16:creationId xmlns:a16="http://schemas.microsoft.com/office/drawing/2014/main" id="{7C2B2190-5E82-17CD-8B44-A673EFA3E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4" y="2042267"/>
            <a:ext cx="4870459" cy="3332165"/>
          </a:xfrm>
          <a:prstGeom prst="rect">
            <a:avLst/>
          </a:prstGeom>
        </p:spPr>
      </p:pic>
    </p:spTree>
    <p:extLst>
      <p:ext uri="{BB962C8B-B14F-4D97-AF65-F5344CB8AC3E}">
        <p14:creationId xmlns:p14="http://schemas.microsoft.com/office/powerpoint/2010/main" val="341828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39565CA-2ED8-4653-D4CF-63D8260C8FFC}"/>
              </a:ext>
            </a:extLst>
          </p:cNvPr>
          <p:cNvSpPr>
            <a:spLocks noGrp="1"/>
          </p:cNvSpPr>
          <p:nvPr>
            <p:ph type="title"/>
          </p:nvPr>
        </p:nvSpPr>
        <p:spPr>
          <a:xfrm rot="10800000" flipV="1">
            <a:off x="345230" y="437912"/>
            <a:ext cx="4654609" cy="5982176"/>
          </a:xfrm>
        </p:spPr>
        <p:txBody>
          <a:bodyPr>
            <a:noAutofit/>
          </a:bodyPr>
          <a:lstStyle/>
          <a:p>
            <a:pPr algn="just">
              <a:lnSpc>
                <a:spcPct val="150000"/>
              </a:lnSpc>
            </a:pPr>
            <a:r>
              <a:rPr lang="lt-LT" sz="1800" dirty="0">
                <a:solidFill>
                  <a:schemeClr val="accent2">
                    <a:lumMod val="50000"/>
                  </a:schemeClr>
                </a:solidFill>
                <a:latin typeface="Georgia Pro" panose="02040502050405020303" pitchFamily="18" charset="0"/>
              </a:rPr>
              <a:t>Akmenės rajono paramos šeimai centras (toliau — Centras) siekdamas kurti įstaigoje antikorupcinę aplinką, stebėti ir vertinti darbuotojų atsparumą korupcijai, didinti visuomenės pasitikėjimą antikorupcine aplinka, 2023 m. antrą kartą (ankstesnis tyrimas buvo 2021 metais) atliko darbuotojų atsparumo korupcijai tyrimą. Siekiant analizuoti ir lyginti tyrimo rezultatų pokyčius, 2021 — 2023 m. tyrimų anketos buvo sudarytos iš analogiškų klausimų. Šio tyrimo pagalba matuojamas Centre vykdomų korupcijos prevencijos priemonių efektyvumas bei atsparumo korupcijai pokytis.</a:t>
            </a:r>
          </a:p>
        </p:txBody>
      </p:sp>
      <p:graphicFrame>
        <p:nvGraphicFramePr>
          <p:cNvPr id="7" name="Lentelė 7">
            <a:extLst>
              <a:ext uri="{FF2B5EF4-FFF2-40B4-BE49-F238E27FC236}">
                <a16:creationId xmlns:a16="http://schemas.microsoft.com/office/drawing/2014/main" id="{9243F911-68AF-A6F5-DEA6-A42796FB04E1}"/>
              </a:ext>
            </a:extLst>
          </p:cNvPr>
          <p:cNvGraphicFramePr>
            <a:graphicFrameLocks noGrp="1"/>
          </p:cNvGraphicFramePr>
          <p:nvPr>
            <p:ph idx="1"/>
            <p:extLst>
              <p:ext uri="{D42A27DB-BD31-4B8C-83A1-F6EECF244321}">
                <p14:modId xmlns:p14="http://schemas.microsoft.com/office/powerpoint/2010/main" val="3704090609"/>
              </p:ext>
            </p:extLst>
          </p:nvPr>
        </p:nvGraphicFramePr>
        <p:xfrm>
          <a:off x="5081046" y="537329"/>
          <a:ext cx="6765725" cy="5722070"/>
        </p:xfrm>
        <a:graphic>
          <a:graphicData uri="http://schemas.openxmlformats.org/drawingml/2006/table">
            <a:tbl>
              <a:tblPr firstRow="1" bandRow="1">
                <a:tableStyleId>{21E4AEA4-8DFA-4A89-87EB-49C32662AFE0}</a:tableStyleId>
              </a:tblPr>
              <a:tblGrid>
                <a:gridCol w="2176800">
                  <a:extLst>
                    <a:ext uri="{9D8B030D-6E8A-4147-A177-3AD203B41FA5}">
                      <a16:colId xmlns:a16="http://schemas.microsoft.com/office/drawing/2014/main" val="2810287641"/>
                    </a:ext>
                  </a:extLst>
                </a:gridCol>
                <a:gridCol w="4588925">
                  <a:extLst>
                    <a:ext uri="{9D8B030D-6E8A-4147-A177-3AD203B41FA5}">
                      <a16:colId xmlns:a16="http://schemas.microsoft.com/office/drawing/2014/main" val="821883281"/>
                    </a:ext>
                  </a:extLst>
                </a:gridCol>
              </a:tblGrid>
              <a:tr h="1054500">
                <a:tc>
                  <a:txBody>
                    <a:bodyPr/>
                    <a:lstStyle/>
                    <a:p>
                      <a:pPr algn="ctr"/>
                      <a:r>
                        <a:rPr lang="lt-LT" b="1" dirty="0">
                          <a:solidFill>
                            <a:schemeClr val="accent2">
                              <a:lumMod val="50000"/>
                            </a:schemeClr>
                          </a:solidFill>
                        </a:rPr>
                        <a:t>TYRIMO TIKSLAS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just"/>
                      <a:r>
                        <a:rPr lang="lt-LT" sz="1600" b="0" dirty="0">
                          <a:solidFill>
                            <a:schemeClr val="accent2">
                              <a:lumMod val="50000"/>
                            </a:schemeClr>
                          </a:solidFill>
                        </a:rPr>
                        <a:t>Nustatyti Centro darbuotojų bendrą požiūrį į korupciją, kiek plačiai paplitęs šis reiškinys, jų patirtį ir santykį su tokio pobūdžio apraiškomis.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638341366"/>
                  </a:ext>
                </a:extLst>
              </a:tr>
              <a:tr h="1008653">
                <a:tc>
                  <a:txBody>
                    <a:bodyPr/>
                    <a:lstStyle/>
                    <a:p>
                      <a:pPr algn="ctr"/>
                      <a:r>
                        <a:rPr lang="lt-LT" b="1" dirty="0">
                          <a:solidFill>
                            <a:schemeClr val="accent2">
                              <a:lumMod val="50000"/>
                            </a:schemeClr>
                          </a:solidFill>
                        </a:rPr>
                        <a:t>TYRIMO TRUKMĖ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r>
                        <a:rPr lang="lt-LT" sz="1600" dirty="0">
                          <a:solidFill>
                            <a:schemeClr val="accent2">
                              <a:lumMod val="50000"/>
                            </a:schemeClr>
                          </a:solidFill>
                        </a:rPr>
                        <a:t>Anketai užpildyti buvo skirta 13 darbo dienų, nuo 2023-09-14 iki 2023-10-02.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45005329"/>
                  </a:ext>
                </a:extLst>
              </a:tr>
              <a:tr h="2327178">
                <a:tc>
                  <a:txBody>
                    <a:bodyPr/>
                    <a:lstStyle/>
                    <a:p>
                      <a:pPr algn="ctr"/>
                      <a:r>
                        <a:rPr lang="lt-LT" b="1" dirty="0">
                          <a:solidFill>
                            <a:schemeClr val="accent2">
                              <a:lumMod val="50000"/>
                            </a:schemeClr>
                          </a:solidFill>
                        </a:rPr>
                        <a:t>TYRIMO BŪDAS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just"/>
                      <a:r>
                        <a:rPr lang="lt-LT" sz="1600" dirty="0">
                          <a:solidFill>
                            <a:schemeClr val="accent2">
                              <a:lumMod val="50000"/>
                            </a:schemeClr>
                          </a:solidFill>
                        </a:rPr>
                        <a:t>Anoniminė anketa, kurią sudarė 20 klausimų:</a:t>
                      </a:r>
                    </a:p>
                    <a:p>
                      <a:pPr algn="l"/>
                      <a:r>
                        <a:rPr lang="lt-LT" sz="1600" dirty="0">
                          <a:solidFill>
                            <a:schemeClr val="accent2">
                              <a:lumMod val="50000"/>
                            </a:schemeClr>
                          </a:solidFill>
                        </a:rPr>
                        <a:t>- 2 klausimai susiję su informacija apie respondentus;</a:t>
                      </a:r>
                    </a:p>
                    <a:p>
                      <a:pPr algn="l"/>
                      <a:r>
                        <a:rPr lang="lt-LT" sz="1600" dirty="0">
                          <a:solidFill>
                            <a:schemeClr val="accent2">
                              <a:lumMod val="50000"/>
                            </a:schemeClr>
                          </a:solidFill>
                        </a:rPr>
                        <a:t>- 14 klausimų, susijusių su respondentų požiūriu į korupciją ir informuotumu šioje srityje;</a:t>
                      </a:r>
                    </a:p>
                    <a:p>
                      <a:pPr algn="just"/>
                      <a:r>
                        <a:rPr lang="lt-LT" sz="1600" dirty="0">
                          <a:solidFill>
                            <a:schemeClr val="accent2">
                              <a:lumMod val="50000"/>
                            </a:schemeClr>
                          </a:solidFill>
                        </a:rPr>
                        <a:t>- 3 atviri klausimai, skirti pateikti savo </a:t>
                      </a:r>
                    </a:p>
                    <a:p>
                      <a:pPr algn="just"/>
                      <a:r>
                        <a:rPr lang="lt-LT" sz="1600" dirty="0">
                          <a:solidFill>
                            <a:schemeClr val="accent2">
                              <a:lumMod val="50000"/>
                            </a:schemeClr>
                          </a:solidFill>
                        </a:rPr>
                        <a:t>nuomonę, kaip elgtis susidūrus su korupcija;</a:t>
                      </a:r>
                    </a:p>
                    <a:p>
                      <a:pPr algn="just"/>
                      <a:r>
                        <a:rPr lang="lt-LT" sz="1600" dirty="0">
                          <a:solidFill>
                            <a:schemeClr val="accent2">
                              <a:lumMod val="50000"/>
                            </a:schemeClr>
                          </a:solidFill>
                        </a:rPr>
                        <a:t>- 1 atviras klausimas, skirtas pateikti </a:t>
                      </a:r>
                    </a:p>
                    <a:p>
                      <a:pPr algn="just"/>
                      <a:r>
                        <a:rPr lang="lt-LT" sz="1600" dirty="0">
                          <a:solidFill>
                            <a:schemeClr val="accent2">
                              <a:lumMod val="50000"/>
                            </a:schemeClr>
                          </a:solidFill>
                        </a:rPr>
                        <a:t>pasiūlymus, pastabas.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452729668"/>
                  </a:ext>
                </a:extLst>
              </a:tr>
              <a:tr h="1331739">
                <a:tc>
                  <a:txBody>
                    <a:bodyPr/>
                    <a:lstStyle/>
                    <a:p>
                      <a:pPr algn="ctr"/>
                      <a:r>
                        <a:rPr lang="lt-LT" b="1" dirty="0">
                          <a:solidFill>
                            <a:schemeClr val="accent2">
                              <a:lumMod val="50000"/>
                            </a:schemeClr>
                          </a:solidFill>
                        </a:rPr>
                        <a:t>TYRIMO DALYVIAI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r>
                        <a:rPr lang="lt-LT" sz="1600" dirty="0">
                          <a:solidFill>
                            <a:schemeClr val="accent2">
                              <a:lumMod val="50000"/>
                            </a:schemeClr>
                          </a:solidFill>
                        </a:rPr>
                        <a:t>Anoniminė anketa buvo pateikta visiems Centre dirbantiems darbuotojams.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44551507"/>
                  </a:ext>
                </a:extLst>
              </a:tr>
            </a:tbl>
          </a:graphicData>
        </a:graphic>
      </p:graphicFrame>
      <p:pic>
        <p:nvPicPr>
          <p:cNvPr id="9" name="Grafinis elementas 8" descr="Bullseye with solid fill">
            <a:extLst>
              <a:ext uri="{FF2B5EF4-FFF2-40B4-BE49-F238E27FC236}">
                <a16:creationId xmlns:a16="http://schemas.microsoft.com/office/drawing/2014/main" id="{473CC231-0BDB-767B-E2CE-DB14456A0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33620" y="913225"/>
            <a:ext cx="603315" cy="603315"/>
          </a:xfrm>
          <a:prstGeom prst="rect">
            <a:avLst/>
          </a:prstGeom>
        </p:spPr>
      </p:pic>
      <p:pic>
        <p:nvPicPr>
          <p:cNvPr id="11" name="Grafinis elementas 10" descr="Stopwatch with solid fill">
            <a:extLst>
              <a:ext uri="{FF2B5EF4-FFF2-40B4-BE49-F238E27FC236}">
                <a16:creationId xmlns:a16="http://schemas.microsoft.com/office/drawing/2014/main" id="{9CEFF149-E925-A893-10C0-FB94374C9C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33620" y="1928356"/>
            <a:ext cx="603315" cy="603315"/>
          </a:xfrm>
          <a:prstGeom prst="rect">
            <a:avLst/>
          </a:prstGeom>
        </p:spPr>
      </p:pic>
      <p:pic>
        <p:nvPicPr>
          <p:cNvPr id="13" name="Grafinis elementas 12" descr="Circles with arrows with solid fill">
            <a:extLst>
              <a:ext uri="{FF2B5EF4-FFF2-40B4-BE49-F238E27FC236}">
                <a16:creationId xmlns:a16="http://schemas.microsoft.com/office/drawing/2014/main" id="{1E02D55B-4D2B-60C3-9CB0-01B108A52C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13426" y="3426644"/>
            <a:ext cx="843700" cy="843700"/>
          </a:xfrm>
          <a:prstGeom prst="rect">
            <a:avLst/>
          </a:prstGeom>
        </p:spPr>
      </p:pic>
      <p:pic>
        <p:nvPicPr>
          <p:cNvPr id="15" name="Grafinis elementas 14" descr="Group of people with solid fill">
            <a:extLst>
              <a:ext uri="{FF2B5EF4-FFF2-40B4-BE49-F238E27FC236}">
                <a16:creationId xmlns:a16="http://schemas.microsoft.com/office/drawing/2014/main" id="{C3964115-5800-1736-653F-203505C71D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33619" y="5313794"/>
            <a:ext cx="686585" cy="686585"/>
          </a:xfrm>
          <a:prstGeom prst="rect">
            <a:avLst/>
          </a:prstGeom>
        </p:spPr>
      </p:pic>
    </p:spTree>
    <p:extLst>
      <p:ext uri="{BB962C8B-B14F-4D97-AF65-F5344CB8AC3E}">
        <p14:creationId xmlns:p14="http://schemas.microsoft.com/office/powerpoint/2010/main" val="321743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22B3EB9-4245-CD67-A7FD-2A242FDB0511}"/>
              </a:ext>
            </a:extLst>
          </p:cNvPr>
          <p:cNvSpPr>
            <a:spLocks noGrp="1"/>
          </p:cNvSpPr>
          <p:nvPr>
            <p:ph type="title"/>
          </p:nvPr>
        </p:nvSpPr>
        <p:spPr>
          <a:xfrm>
            <a:off x="809309" y="108191"/>
            <a:ext cx="8596668" cy="1041877"/>
          </a:xfrm>
        </p:spPr>
        <p:txBody>
          <a:bodyPr>
            <a:noAutofit/>
          </a:bodyPr>
          <a:lstStyle/>
          <a:p>
            <a:pPr algn="ctr">
              <a:lnSpc>
                <a:spcPct val="150000"/>
              </a:lnSpc>
              <a:spcBef>
                <a:spcPts val="1200"/>
              </a:spcBef>
            </a:pPr>
            <a:r>
              <a:rPr lang="lt-LT" sz="2000" dirty="0">
                <a:solidFill>
                  <a:schemeClr val="accent2">
                    <a:lumMod val="50000"/>
                  </a:schemeClr>
                </a:solidFill>
              </a:rPr>
              <a:t>I DALIS</a:t>
            </a:r>
            <a:br>
              <a:rPr lang="lt-LT" sz="2000" dirty="0">
                <a:solidFill>
                  <a:schemeClr val="accent2">
                    <a:lumMod val="50000"/>
                  </a:schemeClr>
                </a:solidFill>
              </a:rPr>
            </a:br>
            <a:r>
              <a:rPr lang="lt-LT" sz="2200" b="1" dirty="0">
                <a:solidFill>
                  <a:schemeClr val="accent2">
                    <a:lumMod val="50000"/>
                  </a:schemeClr>
                </a:solidFill>
              </a:rPr>
              <a:t>ANKETINIO TYRIMO IMTIES CHARAKTERISTIKA</a:t>
            </a:r>
          </a:p>
        </p:txBody>
      </p:sp>
      <p:graphicFrame>
        <p:nvGraphicFramePr>
          <p:cNvPr id="7" name="Turinio vietos rezervavimo ženklas 6">
            <a:extLst>
              <a:ext uri="{FF2B5EF4-FFF2-40B4-BE49-F238E27FC236}">
                <a16:creationId xmlns:a16="http://schemas.microsoft.com/office/drawing/2014/main" id="{5D8B4AED-E26A-1C05-6FA9-2522975F5D6A}"/>
              </a:ext>
            </a:extLst>
          </p:cNvPr>
          <p:cNvGraphicFramePr>
            <a:graphicFrameLocks noGrp="1"/>
          </p:cNvGraphicFramePr>
          <p:nvPr>
            <p:ph idx="1"/>
            <p:extLst>
              <p:ext uri="{D42A27DB-BD31-4B8C-83A1-F6EECF244321}">
                <p14:modId xmlns:p14="http://schemas.microsoft.com/office/powerpoint/2010/main" val="1550098235"/>
              </p:ext>
            </p:extLst>
          </p:nvPr>
        </p:nvGraphicFramePr>
        <p:xfrm>
          <a:off x="5319698" y="1470797"/>
          <a:ext cx="4788817" cy="4730306"/>
        </p:xfrm>
        <a:graphic>
          <a:graphicData uri="http://schemas.openxmlformats.org/drawingml/2006/chart">
            <c:chart xmlns:c="http://schemas.openxmlformats.org/drawingml/2006/chart" xmlns:r="http://schemas.openxmlformats.org/officeDocument/2006/relationships" r:id="rId2"/>
          </a:graphicData>
        </a:graphic>
      </p:graphicFrame>
      <p:sp>
        <p:nvSpPr>
          <p:cNvPr id="8" name="Pavadinimas 1">
            <a:extLst>
              <a:ext uri="{FF2B5EF4-FFF2-40B4-BE49-F238E27FC236}">
                <a16:creationId xmlns:a16="http://schemas.microsoft.com/office/drawing/2014/main" id="{F9563EC7-EB26-1883-06C2-728E2FE0740B}"/>
              </a:ext>
            </a:extLst>
          </p:cNvPr>
          <p:cNvSpPr txBox="1">
            <a:spLocks/>
          </p:cNvSpPr>
          <p:nvPr/>
        </p:nvSpPr>
        <p:spPr>
          <a:xfrm>
            <a:off x="382679" y="1827067"/>
            <a:ext cx="4520638" cy="437403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lt-LT" sz="2000" dirty="0">
                <a:solidFill>
                  <a:schemeClr val="accent2">
                    <a:lumMod val="50000"/>
                  </a:schemeClr>
                </a:solidFill>
              </a:rPr>
              <a:t>Anoniminė anketa dėl darbuotojų atsparumo korupcijai išsiųsta 49 įstaigos darbuotojams. Atsakymus pateikė 37 darbuotojai, tai sudaro 76% visų respondentų. </a:t>
            </a:r>
          </a:p>
          <a:p>
            <a:pPr algn="just"/>
            <a:endParaRPr lang="lt-LT" sz="2000" dirty="0">
              <a:solidFill>
                <a:schemeClr val="accent2">
                  <a:lumMod val="50000"/>
                </a:schemeClr>
              </a:solidFill>
            </a:endParaRPr>
          </a:p>
          <a:p>
            <a:pPr algn="just"/>
            <a:r>
              <a:rPr lang="lt-LT" sz="2000" dirty="0">
                <a:solidFill>
                  <a:schemeClr val="accent2">
                    <a:lumMod val="50000"/>
                  </a:schemeClr>
                </a:solidFill>
              </a:rPr>
              <a:t>Lyginant su 2021 m. duomenimis pastebima, kad  darbuotojų aktyvumas dalyvaujant apklausoje 2023 m. šiek tiek sumažėjo. </a:t>
            </a:r>
          </a:p>
          <a:p>
            <a:pPr algn="just"/>
            <a:endParaRPr lang="lt-LT" sz="2000" dirty="0">
              <a:solidFill>
                <a:schemeClr val="accent2">
                  <a:lumMod val="50000"/>
                </a:schemeClr>
              </a:solidFill>
            </a:endParaRPr>
          </a:p>
          <a:p>
            <a:pPr algn="just"/>
            <a:r>
              <a:rPr lang="lt-LT" sz="2000" dirty="0">
                <a:solidFill>
                  <a:schemeClr val="accent2">
                    <a:lumMod val="50000"/>
                  </a:schemeClr>
                </a:solidFill>
              </a:rPr>
              <a:t>Daroma išvada, kad dauguma įstaigos darbuotojų nori kalbėti apie korupcijos problemas.</a:t>
            </a:r>
          </a:p>
        </p:txBody>
      </p:sp>
    </p:spTree>
    <p:extLst>
      <p:ext uri="{BB962C8B-B14F-4D97-AF65-F5344CB8AC3E}">
        <p14:creationId xmlns:p14="http://schemas.microsoft.com/office/powerpoint/2010/main" val="36130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urinio vietos rezervavimo ženklas 10">
            <a:extLst>
              <a:ext uri="{FF2B5EF4-FFF2-40B4-BE49-F238E27FC236}">
                <a16:creationId xmlns:a16="http://schemas.microsoft.com/office/drawing/2014/main" id="{AEBA597C-78DE-FC1A-F11E-857A76F4B415}"/>
              </a:ext>
            </a:extLst>
          </p:cNvPr>
          <p:cNvGraphicFramePr>
            <a:graphicFrameLocks noGrp="1"/>
          </p:cNvGraphicFramePr>
          <p:nvPr>
            <p:ph idx="1"/>
            <p:extLst>
              <p:ext uri="{D42A27DB-BD31-4B8C-83A1-F6EECF244321}">
                <p14:modId xmlns:p14="http://schemas.microsoft.com/office/powerpoint/2010/main" val="3207417175"/>
              </p:ext>
            </p:extLst>
          </p:nvPr>
        </p:nvGraphicFramePr>
        <p:xfrm>
          <a:off x="187670" y="114972"/>
          <a:ext cx="4591719" cy="41082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urinio vietos rezervavimo ženklas 10">
            <a:extLst>
              <a:ext uri="{FF2B5EF4-FFF2-40B4-BE49-F238E27FC236}">
                <a16:creationId xmlns:a16="http://schemas.microsoft.com/office/drawing/2014/main" id="{BA99DD10-9DBA-C4B6-7FBD-F814553A8F73}"/>
              </a:ext>
            </a:extLst>
          </p:cNvPr>
          <p:cNvGraphicFramePr>
            <a:graphicFrameLocks/>
          </p:cNvGraphicFramePr>
          <p:nvPr>
            <p:extLst>
              <p:ext uri="{D42A27DB-BD31-4B8C-83A1-F6EECF244321}">
                <p14:modId xmlns:p14="http://schemas.microsoft.com/office/powerpoint/2010/main" val="1338545702"/>
              </p:ext>
            </p:extLst>
          </p:nvPr>
        </p:nvGraphicFramePr>
        <p:xfrm>
          <a:off x="5116753" y="114972"/>
          <a:ext cx="4773481" cy="4108236"/>
        </p:xfrm>
        <a:graphic>
          <a:graphicData uri="http://schemas.openxmlformats.org/drawingml/2006/chart">
            <c:chart xmlns:c="http://schemas.openxmlformats.org/drawingml/2006/chart" xmlns:r="http://schemas.openxmlformats.org/officeDocument/2006/relationships" r:id="rId3"/>
          </a:graphicData>
        </a:graphic>
      </p:graphicFrame>
      <p:sp>
        <p:nvSpPr>
          <p:cNvPr id="13" name="Pavadinimas 1">
            <a:extLst>
              <a:ext uri="{FF2B5EF4-FFF2-40B4-BE49-F238E27FC236}">
                <a16:creationId xmlns:a16="http://schemas.microsoft.com/office/drawing/2014/main" id="{CD9198FA-907E-75BF-1545-D9E5E0DBABAA}"/>
              </a:ext>
            </a:extLst>
          </p:cNvPr>
          <p:cNvSpPr>
            <a:spLocks noGrp="1"/>
          </p:cNvSpPr>
          <p:nvPr>
            <p:ph type="title"/>
          </p:nvPr>
        </p:nvSpPr>
        <p:spPr>
          <a:xfrm>
            <a:off x="298015" y="4499006"/>
            <a:ext cx="9206712" cy="1956279"/>
          </a:xfrm>
        </p:spPr>
        <p:txBody>
          <a:bodyPr>
            <a:noAutofit/>
          </a:bodyPr>
          <a:lstStyle/>
          <a:p>
            <a:pPr algn="ctr">
              <a:spcBef>
                <a:spcPts val="1200"/>
              </a:spcBef>
            </a:pPr>
            <a:r>
              <a:rPr lang="lt-LT" sz="2200" dirty="0">
                <a:solidFill>
                  <a:schemeClr val="accent2">
                    <a:lumMod val="50000"/>
                  </a:schemeClr>
                </a:solidFill>
              </a:rPr>
              <a:t>Analizuojant įstaigos situaciją korupcijos atžvilgiu pastebima, kad savo nuomonę išreiškė darbuotojai iš skirtingų padalinių. </a:t>
            </a:r>
            <a:br>
              <a:rPr lang="lt-LT" sz="2200" dirty="0">
                <a:solidFill>
                  <a:schemeClr val="accent2">
                    <a:lumMod val="50000"/>
                  </a:schemeClr>
                </a:solidFill>
              </a:rPr>
            </a:br>
            <a:br>
              <a:rPr lang="lt-LT" sz="2200" dirty="0">
                <a:solidFill>
                  <a:schemeClr val="accent2">
                    <a:lumMod val="50000"/>
                  </a:schemeClr>
                </a:solidFill>
              </a:rPr>
            </a:br>
            <a:r>
              <a:rPr lang="lt-LT" sz="2200" dirty="0">
                <a:solidFill>
                  <a:schemeClr val="accent2">
                    <a:lumMod val="50000"/>
                  </a:schemeClr>
                </a:solidFill>
              </a:rPr>
              <a:t>Dauguma darbuotojų yra įgiję aukštąjį išsilavinimą. Lyginant su 2021 m. tyrimu, padaugėjo darbuotojų, turinčių vidurinį išsilavinimą. Pokyčius lėmė naujų Centro padalinių atsiradimas.</a:t>
            </a:r>
          </a:p>
        </p:txBody>
      </p:sp>
    </p:spTree>
    <p:extLst>
      <p:ext uri="{BB962C8B-B14F-4D97-AF65-F5344CB8AC3E}">
        <p14:creationId xmlns:p14="http://schemas.microsoft.com/office/powerpoint/2010/main" val="174955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alpha val="9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55540B2-F8E2-D502-FB26-A818FC0904EF}"/>
              </a:ext>
            </a:extLst>
          </p:cNvPr>
          <p:cNvSpPr>
            <a:spLocks noGrp="1"/>
          </p:cNvSpPr>
          <p:nvPr>
            <p:ph type="title"/>
          </p:nvPr>
        </p:nvSpPr>
        <p:spPr>
          <a:xfrm>
            <a:off x="721438" y="96808"/>
            <a:ext cx="8596668" cy="1197663"/>
          </a:xfrm>
        </p:spPr>
        <p:txBody>
          <a:bodyPr>
            <a:normAutofit fontScale="90000"/>
          </a:bodyPr>
          <a:lstStyle/>
          <a:p>
            <a:pPr algn="ctr">
              <a:spcAft>
                <a:spcPts val="1200"/>
              </a:spcAft>
            </a:pPr>
            <a:r>
              <a:rPr lang="lt-LT" sz="2200" dirty="0">
                <a:solidFill>
                  <a:schemeClr val="accent2">
                    <a:lumMod val="50000"/>
                  </a:schemeClr>
                </a:solidFill>
              </a:rPr>
              <a:t>II DALIS</a:t>
            </a:r>
            <a:br>
              <a:rPr lang="lt-LT" sz="2200" dirty="0">
                <a:solidFill>
                  <a:schemeClr val="accent2">
                    <a:lumMod val="50000"/>
                  </a:schemeClr>
                </a:solidFill>
              </a:rPr>
            </a:br>
            <a:br>
              <a:rPr lang="lt-LT" sz="2200" dirty="0">
                <a:solidFill>
                  <a:schemeClr val="accent2">
                    <a:lumMod val="50000"/>
                  </a:schemeClr>
                </a:solidFill>
              </a:rPr>
            </a:br>
            <a:r>
              <a:rPr lang="lt-LT" sz="2200" b="1" dirty="0">
                <a:solidFill>
                  <a:schemeClr val="accent2">
                    <a:lumMod val="50000"/>
                  </a:schemeClr>
                </a:solidFill>
              </a:rPr>
              <a:t>AKMENĖS RAJONO PARAMOS ŠEIMAI CENTRO DARBUOTOJŲ NUOMONĖ</a:t>
            </a:r>
            <a:br>
              <a:rPr lang="lt-LT" sz="2200" b="1" dirty="0">
                <a:solidFill>
                  <a:schemeClr val="accent2">
                    <a:lumMod val="50000"/>
                  </a:schemeClr>
                </a:solidFill>
              </a:rPr>
            </a:br>
            <a:r>
              <a:rPr lang="lt-LT" sz="2200" b="1" dirty="0">
                <a:solidFill>
                  <a:schemeClr val="accent2">
                    <a:lumMod val="50000"/>
                  </a:schemeClr>
                </a:solidFill>
              </a:rPr>
              <a:t>APIE VYKDOMĄ KORUPCIJOS PREVENCIJĄ ĮSTAIGOJE</a:t>
            </a:r>
            <a:br>
              <a:rPr lang="lt-LT" dirty="0"/>
            </a:br>
            <a:endParaRPr lang="lt-LT" dirty="0"/>
          </a:p>
        </p:txBody>
      </p:sp>
      <p:graphicFrame>
        <p:nvGraphicFramePr>
          <p:cNvPr id="6" name="Turinio vietos rezervavimo ženklas 5">
            <a:extLst>
              <a:ext uri="{FF2B5EF4-FFF2-40B4-BE49-F238E27FC236}">
                <a16:creationId xmlns:a16="http://schemas.microsoft.com/office/drawing/2014/main" id="{743483F1-C49E-E692-94D2-A9DA1FB857E8}"/>
              </a:ext>
            </a:extLst>
          </p:cNvPr>
          <p:cNvGraphicFramePr>
            <a:graphicFrameLocks noGrp="1"/>
          </p:cNvGraphicFramePr>
          <p:nvPr>
            <p:ph idx="1"/>
            <p:extLst>
              <p:ext uri="{D42A27DB-BD31-4B8C-83A1-F6EECF244321}">
                <p14:modId xmlns:p14="http://schemas.microsoft.com/office/powerpoint/2010/main" val="1384302700"/>
              </p:ext>
            </p:extLst>
          </p:nvPr>
        </p:nvGraphicFramePr>
        <p:xfrm>
          <a:off x="282803" y="1574547"/>
          <a:ext cx="4593313" cy="31522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a 8">
            <a:extLst>
              <a:ext uri="{FF2B5EF4-FFF2-40B4-BE49-F238E27FC236}">
                <a16:creationId xmlns:a16="http://schemas.microsoft.com/office/drawing/2014/main" id="{5F83B73D-46DC-AD09-4777-A3F910DA9AE6}"/>
              </a:ext>
            </a:extLst>
          </p:cNvPr>
          <p:cNvGraphicFramePr/>
          <p:nvPr>
            <p:extLst>
              <p:ext uri="{D42A27DB-BD31-4B8C-83A1-F6EECF244321}">
                <p14:modId xmlns:p14="http://schemas.microsoft.com/office/powerpoint/2010/main" val="827848530"/>
              </p:ext>
            </p:extLst>
          </p:nvPr>
        </p:nvGraphicFramePr>
        <p:xfrm>
          <a:off x="4687377" y="1538408"/>
          <a:ext cx="6025364" cy="355370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BC2213BE-66B9-A1BE-2B91-7D67F4B4164B}"/>
              </a:ext>
            </a:extLst>
          </p:cNvPr>
          <p:cNvSpPr txBox="1"/>
          <p:nvPr/>
        </p:nvSpPr>
        <p:spPr>
          <a:xfrm>
            <a:off x="282803" y="5006866"/>
            <a:ext cx="9440037" cy="1754326"/>
          </a:xfrm>
          <a:prstGeom prst="rect">
            <a:avLst/>
          </a:prstGeom>
          <a:noFill/>
        </p:spPr>
        <p:txBody>
          <a:bodyPr wrap="square">
            <a:spAutoFit/>
          </a:bodyPr>
          <a:lstStyle/>
          <a:p>
            <a:pPr algn="just"/>
            <a:r>
              <a:rPr lang="lt-LT" dirty="0">
                <a:solidFill>
                  <a:schemeClr val="accent2">
                    <a:lumMod val="50000"/>
                  </a:schemeClr>
                </a:solidFill>
              </a:rPr>
              <a:t>Tyrimo duomenimis dauguma Centro darbuotojų (62,2%) žino apie įstaigoje vykdomas korupcijos prevencijos priemones. Darbuotojai, kurie nėra girdėję apie Centre vykdomas korupcijos prevencijos priemones, kaip pagrindinę to priežastį nurodo nežinojimą, kad Centre yra vykdoma korupcijos prevencija. </a:t>
            </a:r>
          </a:p>
          <a:p>
            <a:pPr algn="just"/>
            <a:r>
              <a:rPr lang="lt-LT" dirty="0">
                <a:solidFill>
                  <a:schemeClr val="accent2">
                    <a:lumMod val="50000"/>
                  </a:schemeClr>
                </a:solidFill>
              </a:rPr>
              <a:t>Priešingai nei 2021 m. atliktame tyrime, darbuotojai nebemano, kad tai yra neaktualu, jei nesusiję su tiesioginiu jų darbu.</a:t>
            </a:r>
          </a:p>
        </p:txBody>
      </p:sp>
    </p:spTree>
    <p:extLst>
      <p:ext uri="{BB962C8B-B14F-4D97-AF65-F5344CB8AC3E}">
        <p14:creationId xmlns:p14="http://schemas.microsoft.com/office/powerpoint/2010/main" val="107953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vadinimas 10">
            <a:extLst>
              <a:ext uri="{FF2B5EF4-FFF2-40B4-BE49-F238E27FC236}">
                <a16:creationId xmlns:a16="http://schemas.microsoft.com/office/drawing/2014/main" id="{BF0E0834-DBB8-AC09-48AA-21D8F84565FE}"/>
              </a:ext>
            </a:extLst>
          </p:cNvPr>
          <p:cNvSpPr>
            <a:spLocks noGrp="1"/>
          </p:cNvSpPr>
          <p:nvPr>
            <p:ph type="title"/>
          </p:nvPr>
        </p:nvSpPr>
        <p:spPr>
          <a:xfrm>
            <a:off x="5623035" y="1208015"/>
            <a:ext cx="4057860" cy="5358251"/>
          </a:xfrm>
        </p:spPr>
        <p:txBody>
          <a:bodyPr>
            <a:normAutofit/>
          </a:bodyPr>
          <a:lstStyle/>
          <a:p>
            <a:pPr algn="just"/>
            <a:r>
              <a:rPr lang="lt-LT" sz="2200" dirty="0">
                <a:solidFill>
                  <a:schemeClr val="accent2">
                    <a:lumMod val="50000"/>
                  </a:schemeClr>
                </a:solidFill>
              </a:rPr>
              <a:t>Tyrimo duomenimis, didžioji dalis respondentų praneštų apie žinomą korupcijos atvejį.</a:t>
            </a:r>
            <a:br>
              <a:rPr lang="lt-LT" sz="2200" dirty="0">
                <a:solidFill>
                  <a:schemeClr val="accent2">
                    <a:lumMod val="50000"/>
                  </a:schemeClr>
                </a:solidFill>
              </a:rPr>
            </a:br>
            <a:br>
              <a:rPr lang="lt-LT" sz="2200" dirty="0">
                <a:solidFill>
                  <a:schemeClr val="accent2">
                    <a:lumMod val="50000"/>
                  </a:schemeClr>
                </a:solidFill>
              </a:rPr>
            </a:br>
            <a:r>
              <a:rPr lang="lt-LT" sz="2200" dirty="0">
                <a:solidFill>
                  <a:schemeClr val="accent2">
                    <a:lumMod val="50000"/>
                  </a:schemeClr>
                </a:solidFill>
              </a:rPr>
              <a:t>Esant korupcijos atvejui,  ne visi darbuotojai žinotų, kur ir kam reikėtų apie tai pranešti.</a:t>
            </a:r>
            <a:br>
              <a:rPr lang="lt-LT" sz="2200" dirty="0">
                <a:solidFill>
                  <a:schemeClr val="accent2">
                    <a:lumMod val="50000"/>
                  </a:schemeClr>
                </a:solidFill>
              </a:rPr>
            </a:br>
            <a:br>
              <a:rPr lang="lt-LT" sz="2200" dirty="0">
                <a:solidFill>
                  <a:schemeClr val="accent2">
                    <a:lumMod val="50000"/>
                  </a:schemeClr>
                </a:solidFill>
              </a:rPr>
            </a:br>
            <a:r>
              <a:rPr lang="lt-LT" sz="2200" dirty="0">
                <a:solidFill>
                  <a:schemeClr val="accent2">
                    <a:lumMod val="50000"/>
                  </a:schemeClr>
                </a:solidFill>
              </a:rPr>
              <a:t>Lyginant su 2021 m. tyrimo rezultatais pastebima, kad 2023 m. mažiau apklausoje dalyvavusių darbuotojų žino, kur kreiptis korupcijos atveju. </a:t>
            </a:r>
          </a:p>
        </p:txBody>
      </p:sp>
      <p:graphicFrame>
        <p:nvGraphicFramePr>
          <p:cNvPr id="16" name="Turinio vietos rezervavimo ženklas 15">
            <a:extLst>
              <a:ext uri="{FF2B5EF4-FFF2-40B4-BE49-F238E27FC236}">
                <a16:creationId xmlns:a16="http://schemas.microsoft.com/office/drawing/2014/main" id="{8B1C56A0-4E53-CCDF-BA85-7476C6E767B8}"/>
              </a:ext>
            </a:extLst>
          </p:cNvPr>
          <p:cNvGraphicFramePr>
            <a:graphicFrameLocks noGrp="1"/>
          </p:cNvGraphicFramePr>
          <p:nvPr>
            <p:ph sz="half" idx="1"/>
            <p:extLst>
              <p:ext uri="{D42A27DB-BD31-4B8C-83A1-F6EECF244321}">
                <p14:modId xmlns:p14="http://schemas.microsoft.com/office/powerpoint/2010/main" val="3393105354"/>
              </p:ext>
            </p:extLst>
          </p:nvPr>
        </p:nvGraphicFramePr>
        <p:xfrm>
          <a:off x="304800" y="228599"/>
          <a:ext cx="5318234" cy="32004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Diagrama 23">
            <a:extLst>
              <a:ext uri="{FF2B5EF4-FFF2-40B4-BE49-F238E27FC236}">
                <a16:creationId xmlns:a16="http://schemas.microsoft.com/office/drawing/2014/main" id="{0EA8355F-39B6-FDC8-2346-D171FA332E93}"/>
              </a:ext>
            </a:extLst>
          </p:cNvPr>
          <p:cNvGraphicFramePr/>
          <p:nvPr>
            <p:extLst>
              <p:ext uri="{D42A27DB-BD31-4B8C-83A1-F6EECF244321}">
                <p14:modId xmlns:p14="http://schemas.microsoft.com/office/powerpoint/2010/main" val="1028241206"/>
              </p:ext>
            </p:extLst>
          </p:nvPr>
        </p:nvGraphicFramePr>
        <p:xfrm>
          <a:off x="304800" y="3563007"/>
          <a:ext cx="5318234"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196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B8D586-044A-31A4-05E1-06A08945CB17}"/>
              </a:ext>
            </a:extLst>
          </p:cNvPr>
          <p:cNvSpPr>
            <a:spLocks noGrp="1"/>
          </p:cNvSpPr>
          <p:nvPr>
            <p:ph type="title"/>
          </p:nvPr>
        </p:nvSpPr>
        <p:spPr>
          <a:xfrm>
            <a:off x="218307" y="4354680"/>
            <a:ext cx="9848482" cy="2503320"/>
          </a:xfrm>
        </p:spPr>
        <p:txBody>
          <a:bodyPr>
            <a:noAutofit/>
          </a:bodyPr>
          <a:lstStyle/>
          <a:p>
            <a:pPr algn="just"/>
            <a:r>
              <a:rPr lang="lt-LT" sz="2000" dirty="0">
                <a:solidFill>
                  <a:schemeClr val="accent2">
                    <a:lumMod val="50000"/>
                  </a:schemeClr>
                </a:solidFill>
              </a:rPr>
              <a:t>Tyrimo respondentai atsakydami į atvirą klausimą, kam praneštų apie korupcijos atvejį, išskyrė 4 alternatyvas. Dažniausiai darbuotojai informuotų įstaigos darbuotoją, atsakingą už korupcijos prevenciją, įstaigos vadovą ir Specialiųjų tyrimų tarnybą. Dauguma respondentų neišreiškė noro dalyvauti antikorupcinėje veikloje.</a:t>
            </a:r>
            <a:br>
              <a:rPr lang="lt-LT" sz="2000" dirty="0">
                <a:solidFill>
                  <a:schemeClr val="accent2">
                    <a:lumMod val="50000"/>
                  </a:schemeClr>
                </a:solidFill>
              </a:rPr>
            </a:br>
            <a:br>
              <a:rPr lang="lt-LT" sz="2000" dirty="0">
                <a:solidFill>
                  <a:schemeClr val="accent2">
                    <a:lumMod val="50000"/>
                  </a:schemeClr>
                </a:solidFill>
              </a:rPr>
            </a:br>
            <a:r>
              <a:rPr lang="lt-LT" sz="2000" dirty="0">
                <a:solidFill>
                  <a:schemeClr val="accent2">
                    <a:lumMod val="50000"/>
                  </a:schemeClr>
                </a:solidFill>
              </a:rPr>
              <a:t>Lyginant su 2021 m. tyrimo rezultatais, abejais klausimais darbuotojų nuomonė      išliko panaši.</a:t>
            </a:r>
          </a:p>
        </p:txBody>
      </p:sp>
      <p:graphicFrame>
        <p:nvGraphicFramePr>
          <p:cNvPr id="13" name="Turinio vietos rezervavimo ženklas 12">
            <a:extLst>
              <a:ext uri="{FF2B5EF4-FFF2-40B4-BE49-F238E27FC236}">
                <a16:creationId xmlns:a16="http://schemas.microsoft.com/office/drawing/2014/main" id="{895D5350-5FBC-A79D-7B2A-7BCCA1518CBF}"/>
              </a:ext>
            </a:extLst>
          </p:cNvPr>
          <p:cNvGraphicFramePr>
            <a:graphicFrameLocks noGrp="1"/>
          </p:cNvGraphicFramePr>
          <p:nvPr>
            <p:ph sz="half" idx="2"/>
            <p:extLst>
              <p:ext uri="{D42A27DB-BD31-4B8C-83A1-F6EECF244321}">
                <p14:modId xmlns:p14="http://schemas.microsoft.com/office/powerpoint/2010/main" val="3006433582"/>
              </p:ext>
            </p:extLst>
          </p:nvPr>
        </p:nvGraphicFramePr>
        <p:xfrm>
          <a:off x="5552425" y="237415"/>
          <a:ext cx="4632099" cy="3879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urinio vietos rezervavimo ženklas 9">
            <a:extLst>
              <a:ext uri="{FF2B5EF4-FFF2-40B4-BE49-F238E27FC236}">
                <a16:creationId xmlns:a16="http://schemas.microsoft.com/office/drawing/2014/main" id="{88B6C6D5-4262-6AFE-F1B5-0E373289D2AC}"/>
              </a:ext>
            </a:extLst>
          </p:cNvPr>
          <p:cNvGraphicFramePr>
            <a:graphicFrameLocks noGrp="1"/>
          </p:cNvGraphicFramePr>
          <p:nvPr>
            <p:ph sz="half" idx="1"/>
            <p:extLst>
              <p:ext uri="{D42A27DB-BD31-4B8C-83A1-F6EECF244321}">
                <p14:modId xmlns:p14="http://schemas.microsoft.com/office/powerpoint/2010/main" val="278880289"/>
              </p:ext>
            </p:extLst>
          </p:nvPr>
        </p:nvGraphicFramePr>
        <p:xfrm>
          <a:off x="84083" y="235828"/>
          <a:ext cx="5741611"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874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19E5C88-1620-BBB7-0E61-A1252A572281}"/>
              </a:ext>
            </a:extLst>
          </p:cNvPr>
          <p:cNvSpPr>
            <a:spLocks noGrp="1"/>
          </p:cNvSpPr>
          <p:nvPr>
            <p:ph type="title"/>
          </p:nvPr>
        </p:nvSpPr>
        <p:spPr>
          <a:xfrm>
            <a:off x="356389" y="1210914"/>
            <a:ext cx="8988948" cy="1414842"/>
          </a:xfrm>
        </p:spPr>
        <p:txBody>
          <a:bodyPr>
            <a:normAutofit fontScale="90000"/>
          </a:bodyPr>
          <a:lstStyle/>
          <a:p>
            <a:pPr algn="just"/>
            <a:r>
              <a:rPr lang="lt-LT" sz="2200" dirty="0">
                <a:solidFill>
                  <a:schemeClr val="accent2">
                    <a:lumMod val="50000"/>
                  </a:schemeClr>
                </a:solidFill>
              </a:rPr>
              <a:t>Dauguma tyrime dalyvavusių respondentų mano, kad Centre darbuotojams nesiekiama papildomai atsilyginti. Visi tyrimo dalyviai nurodė, kad Centre korupcijos apraiškų nepastebėjo. Analogiški duomenys gauti ir 2021 m. atliktame tyrime. </a:t>
            </a:r>
          </a:p>
        </p:txBody>
      </p:sp>
      <p:graphicFrame>
        <p:nvGraphicFramePr>
          <p:cNvPr id="7" name="Turinio vietos rezervavimo ženklas 6">
            <a:extLst>
              <a:ext uri="{FF2B5EF4-FFF2-40B4-BE49-F238E27FC236}">
                <a16:creationId xmlns:a16="http://schemas.microsoft.com/office/drawing/2014/main" id="{E722CDCA-CA9D-A79F-C3DC-600CE994DFA5}"/>
              </a:ext>
            </a:extLst>
          </p:cNvPr>
          <p:cNvGraphicFramePr>
            <a:graphicFrameLocks noGrp="1"/>
          </p:cNvGraphicFramePr>
          <p:nvPr>
            <p:ph sz="half" idx="1"/>
            <p:extLst>
              <p:ext uri="{D42A27DB-BD31-4B8C-83A1-F6EECF244321}">
                <p14:modId xmlns:p14="http://schemas.microsoft.com/office/powerpoint/2010/main" val="3674320187"/>
              </p:ext>
            </p:extLst>
          </p:nvPr>
        </p:nvGraphicFramePr>
        <p:xfrm>
          <a:off x="356389" y="2801923"/>
          <a:ext cx="4639112" cy="3804585"/>
        </p:xfrm>
        <a:graphic>
          <a:graphicData uri="http://schemas.openxmlformats.org/drawingml/2006/chart">
            <c:chart xmlns:c="http://schemas.openxmlformats.org/drawingml/2006/chart" xmlns:r="http://schemas.openxmlformats.org/officeDocument/2006/relationships" r:id="rId2"/>
          </a:graphicData>
        </a:graphic>
      </p:graphicFrame>
      <p:sp>
        <p:nvSpPr>
          <p:cNvPr id="11" name="Pavadinimas 1">
            <a:extLst>
              <a:ext uri="{FF2B5EF4-FFF2-40B4-BE49-F238E27FC236}">
                <a16:creationId xmlns:a16="http://schemas.microsoft.com/office/drawing/2014/main" id="{CA3DF301-E70E-5683-7DD7-3BA339DDF8E4}"/>
              </a:ext>
            </a:extLst>
          </p:cNvPr>
          <p:cNvSpPr txBox="1">
            <a:spLocks/>
          </p:cNvSpPr>
          <p:nvPr/>
        </p:nvSpPr>
        <p:spPr>
          <a:xfrm>
            <a:off x="834560" y="184379"/>
            <a:ext cx="8596668" cy="1197663"/>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Aft>
                <a:spcPts val="1200"/>
              </a:spcAft>
            </a:pPr>
            <a:r>
              <a:rPr lang="lt-LT" sz="2700" b="1" dirty="0">
                <a:solidFill>
                  <a:schemeClr val="accent2">
                    <a:lumMod val="50000"/>
                  </a:schemeClr>
                </a:solidFill>
              </a:rPr>
              <a:t>III DALIS</a:t>
            </a:r>
          </a:p>
          <a:p>
            <a:pPr algn="ctr">
              <a:spcAft>
                <a:spcPts val="1200"/>
              </a:spcAft>
            </a:pPr>
            <a:r>
              <a:rPr lang="lt-LT" sz="2700" b="1" dirty="0">
                <a:solidFill>
                  <a:schemeClr val="accent2">
                    <a:lumMod val="50000"/>
                  </a:schemeClr>
                </a:solidFill>
              </a:rPr>
              <a:t>AR SUSIDŪRĖTE SU KORUPCIJOS APRAIŠKOMIS SAVO DARBE?</a:t>
            </a:r>
            <a:br>
              <a:rPr lang="lt-LT" sz="2700" b="1" dirty="0"/>
            </a:br>
            <a:endParaRPr lang="lt-LT" sz="2700" b="1" dirty="0"/>
          </a:p>
        </p:txBody>
      </p:sp>
      <p:graphicFrame>
        <p:nvGraphicFramePr>
          <p:cNvPr id="5" name="Turinio vietos rezervavimo ženklas 9">
            <a:extLst>
              <a:ext uri="{FF2B5EF4-FFF2-40B4-BE49-F238E27FC236}">
                <a16:creationId xmlns:a16="http://schemas.microsoft.com/office/drawing/2014/main" id="{CC33E8D0-EA8C-4F62-41C0-8228E3B2D402}"/>
              </a:ext>
            </a:extLst>
          </p:cNvPr>
          <p:cNvGraphicFramePr>
            <a:graphicFrameLocks/>
          </p:cNvGraphicFramePr>
          <p:nvPr>
            <p:extLst>
              <p:ext uri="{D42A27DB-BD31-4B8C-83A1-F6EECF244321}">
                <p14:modId xmlns:p14="http://schemas.microsoft.com/office/powerpoint/2010/main" val="3410457691"/>
              </p:ext>
            </p:extLst>
          </p:nvPr>
        </p:nvGraphicFramePr>
        <p:xfrm>
          <a:off x="5449331" y="2727359"/>
          <a:ext cx="4191622" cy="3690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872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E0958AA-5DEE-A5B7-C310-45495F4A324B}"/>
              </a:ext>
            </a:extLst>
          </p:cNvPr>
          <p:cNvSpPr>
            <a:spLocks noGrp="1"/>
          </p:cNvSpPr>
          <p:nvPr>
            <p:ph type="title"/>
          </p:nvPr>
        </p:nvSpPr>
        <p:spPr>
          <a:xfrm>
            <a:off x="405353" y="421064"/>
            <a:ext cx="9078012" cy="1473724"/>
          </a:xfrm>
        </p:spPr>
        <p:txBody>
          <a:bodyPr>
            <a:normAutofit fontScale="90000"/>
          </a:bodyPr>
          <a:lstStyle/>
          <a:p>
            <a:r>
              <a:rPr lang="lt-LT" sz="2000" dirty="0">
                <a:solidFill>
                  <a:schemeClr val="accent2">
                    <a:lumMod val="50000"/>
                  </a:schemeClr>
                </a:solidFill>
              </a:rPr>
              <a:t>Atsakydami į klausimą, ar ateityje praneštų apie pastebėtas korupcijos apraiškas darbe, didžioji dauguma respondentų atsakė teigiamai. Tokia apklaustųjų nuomonė dominavo ir 2021 m. tyrime.</a:t>
            </a:r>
            <a:br>
              <a:rPr lang="lt-LT" sz="2000" dirty="0">
                <a:solidFill>
                  <a:schemeClr val="accent2">
                    <a:lumMod val="50000"/>
                  </a:schemeClr>
                </a:solidFill>
              </a:rPr>
            </a:br>
            <a:r>
              <a:rPr lang="lt-LT" sz="2000" dirty="0">
                <a:solidFill>
                  <a:schemeClr val="accent2">
                    <a:lumMod val="50000"/>
                  </a:schemeClr>
                </a:solidFill>
              </a:rPr>
              <a:t>Taip pat beveik visi respondentai tiek 2021 m., tiek 2023 m. atliktuose tyrimuose nurodė, kad per pastaruosius 5 metus nėra davę kyšio. </a:t>
            </a:r>
            <a:br>
              <a:rPr lang="lt-LT" sz="2000" dirty="0">
                <a:solidFill>
                  <a:schemeClr val="accent2">
                    <a:lumMod val="50000"/>
                  </a:schemeClr>
                </a:solidFill>
              </a:rPr>
            </a:br>
            <a:endParaRPr lang="lt-LT" sz="2000" dirty="0">
              <a:solidFill>
                <a:schemeClr val="accent2">
                  <a:lumMod val="50000"/>
                </a:schemeClr>
              </a:solidFill>
            </a:endParaRPr>
          </a:p>
        </p:txBody>
      </p:sp>
      <p:graphicFrame>
        <p:nvGraphicFramePr>
          <p:cNvPr id="7" name="Turinio vietos rezervavimo ženklas 6">
            <a:extLst>
              <a:ext uri="{FF2B5EF4-FFF2-40B4-BE49-F238E27FC236}">
                <a16:creationId xmlns:a16="http://schemas.microsoft.com/office/drawing/2014/main" id="{C7922E5F-E819-348A-7684-D678C3F37DE6}"/>
              </a:ext>
            </a:extLst>
          </p:cNvPr>
          <p:cNvGraphicFramePr>
            <a:graphicFrameLocks noGrp="1"/>
          </p:cNvGraphicFramePr>
          <p:nvPr>
            <p:ph sz="half" idx="1"/>
            <p:extLst>
              <p:ext uri="{D42A27DB-BD31-4B8C-83A1-F6EECF244321}">
                <p14:modId xmlns:p14="http://schemas.microsoft.com/office/powerpoint/2010/main" val="2575249191"/>
              </p:ext>
            </p:extLst>
          </p:nvPr>
        </p:nvGraphicFramePr>
        <p:xfrm>
          <a:off x="405352" y="2328367"/>
          <a:ext cx="4619653"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urinio vietos rezervavimo ženklas 9">
            <a:extLst>
              <a:ext uri="{FF2B5EF4-FFF2-40B4-BE49-F238E27FC236}">
                <a16:creationId xmlns:a16="http://schemas.microsoft.com/office/drawing/2014/main" id="{7098B0DE-8EAD-60F8-95BB-94C963D94426}"/>
              </a:ext>
            </a:extLst>
          </p:cNvPr>
          <p:cNvGraphicFramePr>
            <a:graphicFrameLocks noGrp="1"/>
          </p:cNvGraphicFramePr>
          <p:nvPr>
            <p:ph sz="half" idx="2"/>
            <p:extLst>
              <p:ext uri="{D42A27DB-BD31-4B8C-83A1-F6EECF244321}">
                <p14:modId xmlns:p14="http://schemas.microsoft.com/office/powerpoint/2010/main" val="3103932129"/>
              </p:ext>
            </p:extLst>
          </p:nvPr>
        </p:nvGraphicFramePr>
        <p:xfrm>
          <a:off x="5131297" y="2328366"/>
          <a:ext cx="4184650"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5517178"/>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1364</TotalTime>
  <Words>758</Words>
  <Application>Microsoft Office PowerPoint</Application>
  <PresentationFormat>Plačiaekranė</PresentationFormat>
  <Paragraphs>51</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Arial</vt:lpstr>
      <vt:lpstr>Georgia Pro</vt:lpstr>
      <vt:lpstr>Trebuchet MS</vt:lpstr>
      <vt:lpstr>Wingdings 3</vt:lpstr>
      <vt:lpstr>Briaunota</vt:lpstr>
      <vt:lpstr>DARBUOTOJŲ ATSPARUMO KORUPCIJAI 2023 M. TYRIMO REZULTATAI</vt:lpstr>
      <vt:lpstr>Akmenės rajono paramos šeimai centras (toliau — Centras) siekdamas kurti įstaigoje antikorupcinę aplinką, stebėti ir vertinti darbuotojų atsparumą korupcijai, didinti visuomenės pasitikėjimą antikorupcine aplinka, 2023 m. antrą kartą (ankstesnis tyrimas buvo 2021 metais) atliko darbuotojų atsparumo korupcijai tyrimą. Siekiant analizuoti ir lyginti tyrimo rezultatų pokyčius, 2021 — 2023 m. tyrimų anketos buvo sudarytos iš analogiškų klausimų. Šio tyrimo pagalba matuojamas Centre vykdomų korupcijos prevencijos priemonių efektyvumas bei atsparumo korupcijai pokytis.</vt:lpstr>
      <vt:lpstr>I DALIS ANKETINIO TYRIMO IMTIES CHARAKTERISTIKA</vt:lpstr>
      <vt:lpstr>Analizuojant įstaigos situaciją korupcijos atžvilgiu pastebima, kad savo nuomonę išreiškė darbuotojai iš skirtingų padalinių.   Dauguma darbuotojų yra įgiję aukštąjį išsilavinimą. Lyginant su 2021 m. tyrimu, padaugėjo darbuotojų, turinčių vidurinį išsilavinimą. Pokyčius lėmė naujų Centro padalinių atsiradimas.</vt:lpstr>
      <vt:lpstr>II DALIS  AKMENĖS RAJONO PARAMOS ŠEIMAI CENTRO DARBUOTOJŲ NUOMONĖ APIE VYKDOMĄ KORUPCIJOS PREVENCIJĄ ĮSTAIGOJE </vt:lpstr>
      <vt:lpstr>Tyrimo duomenimis, didžioji dalis respondentų praneštų apie žinomą korupcijos atvejį.  Esant korupcijos atvejui,  ne visi darbuotojai žinotų, kur ir kam reikėtų apie tai pranešti.  Lyginant su 2021 m. tyrimo rezultatais pastebima, kad 2023 m. mažiau apklausoje dalyvavusių darbuotojų žino, kur kreiptis korupcijos atveju. </vt:lpstr>
      <vt:lpstr>Tyrimo respondentai atsakydami į atvirą klausimą, kam praneštų apie korupcijos atvejį, išskyrė 4 alternatyvas. Dažniausiai darbuotojai informuotų įstaigos darbuotoją, atsakingą už korupcijos prevenciją, įstaigos vadovą ir Specialiųjų tyrimų tarnybą. Dauguma respondentų neišreiškė noro dalyvauti antikorupcinėje veikloje.  Lyginant su 2021 m. tyrimo rezultatais, abejais klausimais darbuotojų nuomonė      išliko panaši.</vt:lpstr>
      <vt:lpstr>Dauguma tyrime dalyvavusių respondentų mano, kad Centre darbuotojams nesiekiama papildomai atsilyginti. Visi tyrimo dalyviai nurodė, kad Centre korupcijos apraiškų nepastebėjo. Analogiški duomenys gauti ir 2021 m. atliktame tyrime. </vt:lpstr>
      <vt:lpstr>Atsakydami į klausimą, ar ateityje praneštų apie pastebėtas korupcijos apraiškas darbe, didžioji dauguma respondentų atsakė teigiamai. Tokia apklaustųjų nuomonė dominavo ir 2021 m. tyrime. Taip pat beveik visi respondentai tiek 2021 m., tiek 2023 m. atliktuose tyrimuose nurodė, kad per pastaruosius 5 metus nėra davę kyšio.  </vt:lpstr>
      <vt:lpstr>IŠVADA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DARBUOTOJŲ TOLERANCIJOS KORUPCIJAI 2023 M. TYRIMO REZULTATAI.  LYGINAMOJI ANALIZĖ </dc:title>
  <dc:creator>Rūta</dc:creator>
  <cp:lastModifiedBy>Rūta</cp:lastModifiedBy>
  <cp:revision>29</cp:revision>
  <dcterms:created xsi:type="dcterms:W3CDTF">2023-10-03T10:18:14Z</dcterms:created>
  <dcterms:modified xsi:type="dcterms:W3CDTF">2024-01-15T11:32:27Z</dcterms:modified>
</cp:coreProperties>
</file>